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04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26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93" r:id="rId44"/>
    <p:sldId id="294" r:id="rId45"/>
    <p:sldId id="303" r:id="rId46"/>
    <p:sldId id="296" r:id="rId47"/>
    <p:sldId id="297" r:id="rId48"/>
    <p:sldId id="302" r:id="rId49"/>
    <p:sldId id="299" r:id="rId50"/>
    <p:sldId id="300" r:id="rId51"/>
    <p:sldId id="301" r:id="rId52"/>
    <p:sldId id="328" r:id="rId53"/>
    <p:sldId id="329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664" autoAdjust="0"/>
  </p:normalViewPr>
  <p:slideViewPr>
    <p:cSldViewPr snapToGrid="0" snapToObjects="1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1F76B-7433-084D-9090-D91680CC4C2D}" type="doc">
      <dgm:prSet loTypeId="urn:microsoft.com/office/officeart/2005/8/layout/hProcess7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F5B135B-86C6-D548-960D-E8D0C3342319}">
      <dgm:prSet phldrT="[Text]"/>
      <dgm:spPr/>
      <dgm:t>
        <a:bodyPr/>
        <a:lstStyle/>
        <a:p>
          <a:r>
            <a:rPr lang="en-US" dirty="0" smtClean="0">
              <a:latin typeface="Tw Cen MT"/>
              <a:cs typeface="Tw Cen MT"/>
            </a:rPr>
            <a:t>Company</a:t>
          </a:r>
          <a:endParaRPr lang="en-US" dirty="0">
            <a:latin typeface="Tw Cen MT"/>
            <a:cs typeface="Tw Cen MT"/>
          </a:endParaRPr>
        </a:p>
      </dgm:t>
    </dgm:pt>
    <dgm:pt modelId="{9851573E-62FE-264A-B9A1-078422B837B7}" type="parTrans" cxnId="{4A6E488D-F936-A440-976D-CAA892D01A8E}">
      <dgm:prSet/>
      <dgm:spPr/>
      <dgm:t>
        <a:bodyPr/>
        <a:lstStyle/>
        <a:p>
          <a:endParaRPr lang="en-US"/>
        </a:p>
      </dgm:t>
    </dgm:pt>
    <dgm:pt modelId="{85633C3B-C91C-F042-98EB-54601AFDB006}" type="sibTrans" cxnId="{4A6E488D-F936-A440-976D-CAA892D01A8E}">
      <dgm:prSet/>
      <dgm:spPr/>
      <dgm:t>
        <a:bodyPr/>
        <a:lstStyle/>
        <a:p>
          <a:endParaRPr lang="en-US"/>
        </a:p>
      </dgm:t>
    </dgm:pt>
    <dgm:pt modelId="{30493D73-2FED-5C45-8099-88B23176A1A2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cs typeface="Tw Cen MT"/>
            </a:rPr>
            <a:t>D</a:t>
          </a:r>
          <a:r>
            <a:rPr lang="en-US" sz="2000" dirty="0" smtClean="0">
              <a:latin typeface="Tw Cen MT"/>
              <a:ea typeface="+mn-ea"/>
              <a:cs typeface="Tw Cen MT"/>
            </a:rPr>
            <a:t>efine eligible employees</a:t>
          </a:r>
          <a:endParaRPr lang="en-US" sz="2000" dirty="0">
            <a:latin typeface="Tw Cen MT"/>
            <a:cs typeface="Tw Cen MT"/>
          </a:endParaRPr>
        </a:p>
      </dgm:t>
    </dgm:pt>
    <dgm:pt modelId="{397912B3-B894-5949-822F-EA2452C558C6}" type="parTrans" cxnId="{4003BD3F-BD6D-5648-AA99-4F8FA92BCF57}">
      <dgm:prSet/>
      <dgm:spPr/>
      <dgm:t>
        <a:bodyPr/>
        <a:lstStyle/>
        <a:p>
          <a:endParaRPr lang="en-US"/>
        </a:p>
      </dgm:t>
    </dgm:pt>
    <dgm:pt modelId="{97FD4BC6-0E9E-6845-8DF9-322EF9DAC618}" type="sibTrans" cxnId="{4003BD3F-BD6D-5648-AA99-4F8FA92BCF57}">
      <dgm:prSet/>
      <dgm:spPr/>
      <dgm:t>
        <a:bodyPr/>
        <a:lstStyle/>
        <a:p>
          <a:endParaRPr lang="en-US"/>
        </a:p>
      </dgm:t>
    </dgm:pt>
    <dgm:pt modelId="{DB85C323-8582-FE42-B0CB-FF8469B904FA}">
      <dgm:prSet phldrT="[Text]"/>
      <dgm:spPr/>
      <dgm:t>
        <a:bodyPr/>
        <a:lstStyle/>
        <a:p>
          <a:r>
            <a:rPr lang="en-US" dirty="0" smtClean="0">
              <a:latin typeface="Tw Cen MT"/>
              <a:cs typeface="Tw Cen MT"/>
            </a:rPr>
            <a:t>UnionBank</a:t>
          </a:r>
          <a:endParaRPr lang="en-US" dirty="0">
            <a:latin typeface="Tw Cen MT"/>
            <a:cs typeface="Tw Cen MT"/>
          </a:endParaRPr>
        </a:p>
      </dgm:t>
    </dgm:pt>
    <dgm:pt modelId="{66D663F5-BE9A-4449-A403-B6FF66263AF4}" type="parTrans" cxnId="{EF3F243B-D498-6440-A44B-EB0BCCE05BA3}">
      <dgm:prSet/>
      <dgm:spPr/>
      <dgm:t>
        <a:bodyPr/>
        <a:lstStyle/>
        <a:p>
          <a:endParaRPr lang="en-US"/>
        </a:p>
      </dgm:t>
    </dgm:pt>
    <dgm:pt modelId="{052933CA-1478-1647-AED0-C256C8AD01BF}" type="sibTrans" cxnId="{EF3F243B-D498-6440-A44B-EB0BCCE05BA3}">
      <dgm:prSet/>
      <dgm:spPr/>
      <dgm:t>
        <a:bodyPr/>
        <a:lstStyle/>
        <a:p>
          <a:endParaRPr lang="en-US"/>
        </a:p>
      </dgm:t>
    </dgm:pt>
    <dgm:pt modelId="{EEABC9A2-9EBB-EB4C-BD04-5D9BF3C4E43F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Customize proposal</a:t>
          </a:r>
          <a:endParaRPr lang="en-US" sz="2000" dirty="0">
            <a:latin typeface="Tw Cen MT"/>
            <a:cs typeface="Tw Cen MT"/>
          </a:endParaRPr>
        </a:p>
      </dgm:t>
    </dgm:pt>
    <dgm:pt modelId="{79384E6E-0324-4843-9637-97EA2325D2E0}" type="parTrans" cxnId="{B0F5F824-272B-DA42-9F99-D167B04C2F37}">
      <dgm:prSet/>
      <dgm:spPr/>
      <dgm:t>
        <a:bodyPr/>
        <a:lstStyle/>
        <a:p>
          <a:endParaRPr lang="en-US"/>
        </a:p>
      </dgm:t>
    </dgm:pt>
    <dgm:pt modelId="{181E7457-54A9-6B47-909F-13491B404341}" type="sibTrans" cxnId="{B0F5F824-272B-DA42-9F99-D167B04C2F37}">
      <dgm:prSet/>
      <dgm:spPr/>
      <dgm:t>
        <a:bodyPr/>
        <a:lstStyle/>
        <a:p>
          <a:endParaRPr lang="en-US"/>
        </a:p>
      </dgm:t>
    </dgm:pt>
    <dgm:pt modelId="{62A45B84-3839-E44D-B338-1E1A116F0B2A}">
      <dgm:prSet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Sign Loan Program</a:t>
          </a:r>
          <a:endParaRPr lang="en-US" sz="2000" dirty="0">
            <a:latin typeface="Tw Cen MT"/>
            <a:ea typeface="+mn-ea"/>
            <a:cs typeface="Tw Cen MT"/>
          </a:endParaRPr>
        </a:p>
      </dgm:t>
    </dgm:pt>
    <dgm:pt modelId="{66CF636E-63E1-124A-B09C-D1B7C96693EB}" type="parTrans" cxnId="{2C688A09-33F5-2D40-888F-E27FD8AA0310}">
      <dgm:prSet/>
      <dgm:spPr/>
      <dgm:t>
        <a:bodyPr/>
        <a:lstStyle/>
        <a:p>
          <a:endParaRPr lang="en-US"/>
        </a:p>
      </dgm:t>
    </dgm:pt>
    <dgm:pt modelId="{857B585D-2877-574A-8E31-D62B2B224EE2}" type="sibTrans" cxnId="{2C688A09-33F5-2D40-888F-E27FD8AA0310}">
      <dgm:prSet/>
      <dgm:spPr/>
      <dgm:t>
        <a:bodyPr/>
        <a:lstStyle/>
        <a:p>
          <a:endParaRPr lang="en-US"/>
        </a:p>
      </dgm:t>
    </dgm:pt>
    <dgm:pt modelId="{E9A39252-EE4F-C441-9409-CD72A72430B5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Sign Loan Program</a:t>
          </a:r>
          <a:endParaRPr lang="en-US" sz="2000" dirty="0">
            <a:latin typeface="Tw Cen MT"/>
            <a:cs typeface="Tw Cen MT"/>
          </a:endParaRPr>
        </a:p>
      </dgm:t>
    </dgm:pt>
    <dgm:pt modelId="{DD1C80CE-2104-6948-9B51-8419760C8904}" type="parTrans" cxnId="{1EC04DB8-1ADF-2E43-B1A5-56F430FE3852}">
      <dgm:prSet/>
      <dgm:spPr/>
      <dgm:t>
        <a:bodyPr/>
        <a:lstStyle/>
        <a:p>
          <a:endParaRPr lang="en-US"/>
        </a:p>
      </dgm:t>
    </dgm:pt>
    <dgm:pt modelId="{88A2F96B-259B-0646-B5D2-688A80C04846}" type="sibTrans" cxnId="{1EC04DB8-1ADF-2E43-B1A5-56F430FE3852}">
      <dgm:prSet/>
      <dgm:spPr/>
      <dgm:t>
        <a:bodyPr/>
        <a:lstStyle/>
        <a:p>
          <a:endParaRPr lang="en-US"/>
        </a:p>
      </dgm:t>
    </dgm:pt>
    <dgm:pt modelId="{28B4D079-799D-774D-A3C1-56CDBE67E0FB}">
      <dgm:prSet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Communicate program to employees</a:t>
          </a:r>
          <a:endParaRPr lang="en-US" sz="2000" dirty="0">
            <a:latin typeface="Tw Cen MT"/>
            <a:ea typeface="+mn-ea"/>
            <a:cs typeface="Tw Cen MT"/>
          </a:endParaRPr>
        </a:p>
      </dgm:t>
    </dgm:pt>
    <dgm:pt modelId="{476C2415-72A9-774A-BC84-C9C9C4B099B5}" type="parTrans" cxnId="{AF9F7192-A5BE-A842-92E7-E6B09A74E26A}">
      <dgm:prSet/>
      <dgm:spPr/>
      <dgm:t>
        <a:bodyPr/>
        <a:lstStyle/>
        <a:p>
          <a:endParaRPr lang="en-US"/>
        </a:p>
      </dgm:t>
    </dgm:pt>
    <dgm:pt modelId="{FC604B27-89C0-A847-A94B-167D14F9A50C}" type="sibTrans" cxnId="{AF9F7192-A5BE-A842-92E7-E6B09A74E26A}">
      <dgm:prSet/>
      <dgm:spPr/>
      <dgm:t>
        <a:bodyPr/>
        <a:lstStyle/>
        <a:p>
          <a:endParaRPr lang="en-US"/>
        </a:p>
      </dgm:t>
    </dgm:pt>
    <dgm:pt modelId="{321B5D0C-66EF-9944-9C57-7DB9E268F972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Communicate program to employees</a:t>
          </a:r>
          <a:endParaRPr lang="en-US" sz="2000" dirty="0">
            <a:latin typeface="Tw Cen MT"/>
            <a:cs typeface="Tw Cen MT"/>
          </a:endParaRPr>
        </a:p>
      </dgm:t>
    </dgm:pt>
    <dgm:pt modelId="{E664A9B6-9A40-1C4D-A47A-28023ADE7D1C}" type="parTrans" cxnId="{B1ADCEC7-DA7E-CD46-82CC-0064D7E0D3DD}">
      <dgm:prSet/>
      <dgm:spPr/>
      <dgm:t>
        <a:bodyPr/>
        <a:lstStyle/>
        <a:p>
          <a:endParaRPr lang="en-US"/>
        </a:p>
      </dgm:t>
    </dgm:pt>
    <dgm:pt modelId="{4408D4B5-CB60-C140-B562-5E29598966F1}" type="sibTrans" cxnId="{B1ADCEC7-DA7E-CD46-82CC-0064D7E0D3DD}">
      <dgm:prSet/>
      <dgm:spPr/>
      <dgm:t>
        <a:bodyPr/>
        <a:lstStyle/>
        <a:p>
          <a:endParaRPr lang="en-US"/>
        </a:p>
      </dgm:t>
    </dgm:pt>
    <dgm:pt modelId="{62ADD923-A778-274B-94D9-8BC0223BEE3C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cs typeface="Tw Cen MT"/>
            </a:rPr>
            <a:t>Accept loan applications</a:t>
          </a:r>
          <a:endParaRPr lang="en-US" sz="2000" dirty="0">
            <a:latin typeface="Tw Cen MT"/>
            <a:cs typeface="Tw Cen MT"/>
          </a:endParaRPr>
        </a:p>
      </dgm:t>
    </dgm:pt>
    <dgm:pt modelId="{E06F04B8-DAA9-AF40-A14A-A38817A6F082}" type="parTrans" cxnId="{CA042A8B-94F9-A346-933D-0C42EE86AA76}">
      <dgm:prSet/>
      <dgm:spPr/>
      <dgm:t>
        <a:bodyPr/>
        <a:lstStyle/>
        <a:p>
          <a:endParaRPr lang="en-US"/>
        </a:p>
      </dgm:t>
    </dgm:pt>
    <dgm:pt modelId="{C84172F3-2B64-6242-A48F-FEB5E0738DEC}" type="sibTrans" cxnId="{CA042A8B-94F9-A346-933D-0C42EE86AA76}">
      <dgm:prSet/>
      <dgm:spPr/>
      <dgm:t>
        <a:bodyPr/>
        <a:lstStyle/>
        <a:p>
          <a:endParaRPr lang="en-US"/>
        </a:p>
      </dgm:t>
    </dgm:pt>
    <dgm:pt modelId="{E7AB2432-8206-1346-9EEE-C9788C176EF7}" type="pres">
      <dgm:prSet presAssocID="{15E1F76B-7433-084D-9090-D91680CC4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PH"/>
        </a:p>
      </dgm:t>
    </dgm:pt>
    <dgm:pt modelId="{10BBC35E-2E6B-824B-8A6A-7482B138FAEE}" type="pres">
      <dgm:prSet presAssocID="{6F5B135B-86C6-D548-960D-E8D0C3342319}" presName="compositeNode" presStyleCnt="0">
        <dgm:presLayoutVars>
          <dgm:bulletEnabled val="1"/>
        </dgm:presLayoutVars>
      </dgm:prSet>
      <dgm:spPr/>
    </dgm:pt>
    <dgm:pt modelId="{4637FCA6-74DC-A841-948C-C382E3165930}" type="pres">
      <dgm:prSet presAssocID="{6F5B135B-86C6-D548-960D-E8D0C3342319}" presName="bgRect" presStyleLbl="node1" presStyleIdx="0" presStyleCnt="2"/>
      <dgm:spPr/>
      <dgm:t>
        <a:bodyPr/>
        <a:lstStyle/>
        <a:p>
          <a:endParaRPr lang="en-US"/>
        </a:p>
      </dgm:t>
    </dgm:pt>
    <dgm:pt modelId="{1036AD1B-C3BB-6F46-979D-4D7DD508B8EA}" type="pres">
      <dgm:prSet presAssocID="{6F5B135B-86C6-D548-960D-E8D0C3342319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E7477-678D-474E-BC07-D06AFD5A1B06}" type="pres">
      <dgm:prSet presAssocID="{6F5B135B-86C6-D548-960D-E8D0C334231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7D1B6-18BF-8042-8A73-9D6DC52EC2E3}" type="pres">
      <dgm:prSet presAssocID="{85633C3B-C91C-F042-98EB-54601AFDB006}" presName="hSp" presStyleCnt="0"/>
      <dgm:spPr/>
    </dgm:pt>
    <dgm:pt modelId="{C6499DE7-29F4-1449-ACFC-DF086A76E2D0}" type="pres">
      <dgm:prSet presAssocID="{85633C3B-C91C-F042-98EB-54601AFDB006}" presName="vProcSp" presStyleCnt="0"/>
      <dgm:spPr/>
    </dgm:pt>
    <dgm:pt modelId="{ECA8AACC-F6D4-7C4C-B682-D3926487E603}" type="pres">
      <dgm:prSet presAssocID="{85633C3B-C91C-F042-98EB-54601AFDB006}" presName="vSp1" presStyleCnt="0"/>
      <dgm:spPr/>
    </dgm:pt>
    <dgm:pt modelId="{16F05FDB-20D8-D246-9216-54956F00F60D}" type="pres">
      <dgm:prSet presAssocID="{85633C3B-C91C-F042-98EB-54601AFDB006}" presName="simulatedConn" presStyleLbl="solidFgAcc1" presStyleIdx="0" presStyleCnt="1"/>
      <dgm:spPr/>
    </dgm:pt>
    <dgm:pt modelId="{54955799-FC6B-0441-9330-BDF87A3007E8}" type="pres">
      <dgm:prSet presAssocID="{85633C3B-C91C-F042-98EB-54601AFDB006}" presName="vSp2" presStyleCnt="0"/>
      <dgm:spPr/>
    </dgm:pt>
    <dgm:pt modelId="{8DD3640F-1344-2B48-AB7A-1B38D25C2BC4}" type="pres">
      <dgm:prSet presAssocID="{85633C3B-C91C-F042-98EB-54601AFDB006}" presName="sibTrans" presStyleCnt="0"/>
      <dgm:spPr/>
    </dgm:pt>
    <dgm:pt modelId="{AB7C16F4-495D-A848-9409-DA4B0A97E83E}" type="pres">
      <dgm:prSet presAssocID="{DB85C323-8582-FE42-B0CB-FF8469B904FA}" presName="compositeNode" presStyleCnt="0">
        <dgm:presLayoutVars>
          <dgm:bulletEnabled val="1"/>
        </dgm:presLayoutVars>
      </dgm:prSet>
      <dgm:spPr/>
    </dgm:pt>
    <dgm:pt modelId="{DEFBB924-34F4-3A42-9CF0-B3B333A1CACF}" type="pres">
      <dgm:prSet presAssocID="{DB85C323-8582-FE42-B0CB-FF8469B904FA}" presName="bgRect" presStyleLbl="node1" presStyleIdx="1" presStyleCnt="2"/>
      <dgm:spPr/>
      <dgm:t>
        <a:bodyPr/>
        <a:lstStyle/>
        <a:p>
          <a:endParaRPr lang="en-PH"/>
        </a:p>
      </dgm:t>
    </dgm:pt>
    <dgm:pt modelId="{EB9F1F5D-1351-4240-8CDC-6ED354437580}" type="pres">
      <dgm:prSet presAssocID="{DB85C323-8582-FE42-B0CB-FF8469B904FA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C7F6791D-1819-0A41-8C80-CD04F9047F66}" type="pres">
      <dgm:prSet presAssocID="{DB85C323-8582-FE42-B0CB-FF8469B904FA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1E684B-15B0-4BED-BB16-CC77A2621A65}" type="presOf" srcId="{62ADD923-A778-274B-94D9-8BC0223BEE3C}" destId="{C7F6791D-1819-0A41-8C80-CD04F9047F66}" srcOrd="0" destOrd="3" presId="urn:microsoft.com/office/officeart/2005/8/layout/hProcess7"/>
    <dgm:cxn modelId="{9D13984B-6803-46AA-A1AC-5B3F09BBA847}" type="presOf" srcId="{6F5B135B-86C6-D548-960D-E8D0C3342319}" destId="{4637FCA6-74DC-A841-948C-C382E3165930}" srcOrd="0" destOrd="0" presId="urn:microsoft.com/office/officeart/2005/8/layout/hProcess7"/>
    <dgm:cxn modelId="{CA042A8B-94F9-A346-933D-0C42EE86AA76}" srcId="{DB85C323-8582-FE42-B0CB-FF8469B904FA}" destId="{62ADD923-A778-274B-94D9-8BC0223BEE3C}" srcOrd="3" destOrd="0" parTransId="{E06F04B8-DAA9-AF40-A14A-A38817A6F082}" sibTransId="{C84172F3-2B64-6242-A48F-FEB5E0738DEC}"/>
    <dgm:cxn modelId="{B0F5F824-272B-DA42-9F99-D167B04C2F37}" srcId="{DB85C323-8582-FE42-B0CB-FF8469B904FA}" destId="{EEABC9A2-9EBB-EB4C-BD04-5D9BF3C4E43F}" srcOrd="0" destOrd="0" parTransId="{79384E6E-0324-4843-9637-97EA2325D2E0}" sibTransId="{181E7457-54A9-6B47-909F-13491B404341}"/>
    <dgm:cxn modelId="{1EC04DB8-1ADF-2E43-B1A5-56F430FE3852}" srcId="{DB85C323-8582-FE42-B0CB-FF8469B904FA}" destId="{E9A39252-EE4F-C441-9409-CD72A72430B5}" srcOrd="1" destOrd="0" parTransId="{DD1C80CE-2104-6948-9B51-8419760C8904}" sibTransId="{88A2F96B-259B-0646-B5D2-688A80C04846}"/>
    <dgm:cxn modelId="{580264F0-6E67-49BE-B82C-24B387ABEA3C}" type="presOf" srcId="{15E1F76B-7433-084D-9090-D91680CC4C2D}" destId="{E7AB2432-8206-1346-9EEE-C9788C176EF7}" srcOrd="0" destOrd="0" presId="urn:microsoft.com/office/officeart/2005/8/layout/hProcess7"/>
    <dgm:cxn modelId="{574B34A4-4635-4DCF-BA94-F2D5E1DD8BF1}" type="presOf" srcId="{321B5D0C-66EF-9944-9C57-7DB9E268F972}" destId="{C7F6791D-1819-0A41-8C80-CD04F9047F66}" srcOrd="0" destOrd="2" presId="urn:microsoft.com/office/officeart/2005/8/layout/hProcess7"/>
    <dgm:cxn modelId="{32076CC0-D0F0-4C92-A388-8267636CE44D}" type="presOf" srcId="{DB85C323-8582-FE42-B0CB-FF8469B904FA}" destId="{DEFBB924-34F4-3A42-9CF0-B3B333A1CACF}" srcOrd="0" destOrd="0" presId="urn:microsoft.com/office/officeart/2005/8/layout/hProcess7"/>
    <dgm:cxn modelId="{4003BD3F-BD6D-5648-AA99-4F8FA92BCF57}" srcId="{6F5B135B-86C6-D548-960D-E8D0C3342319}" destId="{30493D73-2FED-5C45-8099-88B23176A1A2}" srcOrd="0" destOrd="0" parTransId="{397912B3-B894-5949-822F-EA2452C558C6}" sibTransId="{97FD4BC6-0E9E-6845-8DF9-322EF9DAC618}"/>
    <dgm:cxn modelId="{2C688A09-33F5-2D40-888F-E27FD8AA0310}" srcId="{6F5B135B-86C6-D548-960D-E8D0C3342319}" destId="{62A45B84-3839-E44D-B338-1E1A116F0B2A}" srcOrd="1" destOrd="0" parTransId="{66CF636E-63E1-124A-B09C-D1B7C96693EB}" sibTransId="{857B585D-2877-574A-8E31-D62B2B224EE2}"/>
    <dgm:cxn modelId="{AF9F7192-A5BE-A842-92E7-E6B09A74E26A}" srcId="{6F5B135B-86C6-D548-960D-E8D0C3342319}" destId="{28B4D079-799D-774D-A3C1-56CDBE67E0FB}" srcOrd="2" destOrd="0" parTransId="{476C2415-72A9-774A-BC84-C9C9C4B099B5}" sibTransId="{FC604B27-89C0-A847-A94B-167D14F9A50C}"/>
    <dgm:cxn modelId="{B1ADCEC7-DA7E-CD46-82CC-0064D7E0D3DD}" srcId="{DB85C323-8582-FE42-B0CB-FF8469B904FA}" destId="{321B5D0C-66EF-9944-9C57-7DB9E268F972}" srcOrd="2" destOrd="0" parTransId="{E664A9B6-9A40-1C4D-A47A-28023ADE7D1C}" sibTransId="{4408D4B5-CB60-C140-B562-5E29598966F1}"/>
    <dgm:cxn modelId="{8CC817BD-5A7A-44A5-BF3D-A2A6E0D6F2FD}" type="presOf" srcId="{30493D73-2FED-5C45-8099-88B23176A1A2}" destId="{2E0E7477-678D-474E-BC07-D06AFD5A1B06}" srcOrd="0" destOrd="0" presId="urn:microsoft.com/office/officeart/2005/8/layout/hProcess7"/>
    <dgm:cxn modelId="{B05EB238-41C6-4B66-9F45-83C5D8077E04}" type="presOf" srcId="{62A45B84-3839-E44D-B338-1E1A116F0B2A}" destId="{2E0E7477-678D-474E-BC07-D06AFD5A1B06}" srcOrd="0" destOrd="1" presId="urn:microsoft.com/office/officeart/2005/8/layout/hProcess7"/>
    <dgm:cxn modelId="{4A6E488D-F936-A440-976D-CAA892D01A8E}" srcId="{15E1F76B-7433-084D-9090-D91680CC4C2D}" destId="{6F5B135B-86C6-D548-960D-E8D0C3342319}" srcOrd="0" destOrd="0" parTransId="{9851573E-62FE-264A-B9A1-078422B837B7}" sibTransId="{85633C3B-C91C-F042-98EB-54601AFDB006}"/>
    <dgm:cxn modelId="{65FD941A-BEF7-4DD6-8DF5-8FEE9AF49EB9}" type="presOf" srcId="{DB85C323-8582-FE42-B0CB-FF8469B904FA}" destId="{EB9F1F5D-1351-4240-8CDC-6ED354437580}" srcOrd="1" destOrd="0" presId="urn:microsoft.com/office/officeart/2005/8/layout/hProcess7"/>
    <dgm:cxn modelId="{306A88A7-C7F9-4E7E-9E25-FB759E82186C}" type="presOf" srcId="{28B4D079-799D-774D-A3C1-56CDBE67E0FB}" destId="{2E0E7477-678D-474E-BC07-D06AFD5A1B06}" srcOrd="0" destOrd="2" presId="urn:microsoft.com/office/officeart/2005/8/layout/hProcess7"/>
    <dgm:cxn modelId="{B5765FE3-CA52-4B98-9C61-55C9BF3DF686}" type="presOf" srcId="{EEABC9A2-9EBB-EB4C-BD04-5D9BF3C4E43F}" destId="{C7F6791D-1819-0A41-8C80-CD04F9047F66}" srcOrd="0" destOrd="0" presId="urn:microsoft.com/office/officeart/2005/8/layout/hProcess7"/>
    <dgm:cxn modelId="{292C02D1-14B8-45BE-B78F-9A89CC63DF6B}" type="presOf" srcId="{6F5B135B-86C6-D548-960D-E8D0C3342319}" destId="{1036AD1B-C3BB-6F46-979D-4D7DD508B8EA}" srcOrd="1" destOrd="0" presId="urn:microsoft.com/office/officeart/2005/8/layout/hProcess7"/>
    <dgm:cxn modelId="{EF3F243B-D498-6440-A44B-EB0BCCE05BA3}" srcId="{15E1F76B-7433-084D-9090-D91680CC4C2D}" destId="{DB85C323-8582-FE42-B0CB-FF8469B904FA}" srcOrd="1" destOrd="0" parTransId="{66D663F5-BE9A-4449-A403-B6FF66263AF4}" sibTransId="{052933CA-1478-1647-AED0-C256C8AD01BF}"/>
    <dgm:cxn modelId="{0176CD74-B12A-4830-81CD-FA241E1AEAB0}" type="presOf" srcId="{E9A39252-EE4F-C441-9409-CD72A72430B5}" destId="{C7F6791D-1819-0A41-8C80-CD04F9047F66}" srcOrd="0" destOrd="1" presId="urn:microsoft.com/office/officeart/2005/8/layout/hProcess7"/>
    <dgm:cxn modelId="{E8AAFF2D-77F6-429A-A725-8E715A0ECFE7}" type="presParOf" srcId="{E7AB2432-8206-1346-9EEE-C9788C176EF7}" destId="{10BBC35E-2E6B-824B-8A6A-7482B138FAEE}" srcOrd="0" destOrd="0" presId="urn:microsoft.com/office/officeart/2005/8/layout/hProcess7"/>
    <dgm:cxn modelId="{FF490F24-3EBD-477F-9407-3DB6A8A64E53}" type="presParOf" srcId="{10BBC35E-2E6B-824B-8A6A-7482B138FAEE}" destId="{4637FCA6-74DC-A841-948C-C382E3165930}" srcOrd="0" destOrd="0" presId="urn:microsoft.com/office/officeart/2005/8/layout/hProcess7"/>
    <dgm:cxn modelId="{94707281-5D76-4E19-8DA9-4AFA6E252ACF}" type="presParOf" srcId="{10BBC35E-2E6B-824B-8A6A-7482B138FAEE}" destId="{1036AD1B-C3BB-6F46-979D-4D7DD508B8EA}" srcOrd="1" destOrd="0" presId="urn:microsoft.com/office/officeart/2005/8/layout/hProcess7"/>
    <dgm:cxn modelId="{EC4A3995-065B-4040-983A-23250444D05E}" type="presParOf" srcId="{10BBC35E-2E6B-824B-8A6A-7482B138FAEE}" destId="{2E0E7477-678D-474E-BC07-D06AFD5A1B06}" srcOrd="2" destOrd="0" presId="urn:microsoft.com/office/officeart/2005/8/layout/hProcess7"/>
    <dgm:cxn modelId="{1E2887EE-981A-452A-84A4-C0886A1DC21D}" type="presParOf" srcId="{E7AB2432-8206-1346-9EEE-C9788C176EF7}" destId="{3967D1B6-18BF-8042-8A73-9D6DC52EC2E3}" srcOrd="1" destOrd="0" presId="urn:microsoft.com/office/officeart/2005/8/layout/hProcess7"/>
    <dgm:cxn modelId="{1DD3F4E3-19C6-405C-9423-9CC801F0750A}" type="presParOf" srcId="{E7AB2432-8206-1346-9EEE-C9788C176EF7}" destId="{C6499DE7-29F4-1449-ACFC-DF086A76E2D0}" srcOrd="2" destOrd="0" presId="urn:microsoft.com/office/officeart/2005/8/layout/hProcess7"/>
    <dgm:cxn modelId="{62D66C28-DA1F-47F8-813B-8E2421F77F41}" type="presParOf" srcId="{C6499DE7-29F4-1449-ACFC-DF086A76E2D0}" destId="{ECA8AACC-F6D4-7C4C-B682-D3926487E603}" srcOrd="0" destOrd="0" presId="urn:microsoft.com/office/officeart/2005/8/layout/hProcess7"/>
    <dgm:cxn modelId="{A8E30CC9-3E0F-47BA-9C9F-06F10A421E9B}" type="presParOf" srcId="{C6499DE7-29F4-1449-ACFC-DF086A76E2D0}" destId="{16F05FDB-20D8-D246-9216-54956F00F60D}" srcOrd="1" destOrd="0" presId="urn:microsoft.com/office/officeart/2005/8/layout/hProcess7"/>
    <dgm:cxn modelId="{E8FDAC67-8DF6-4367-9D35-368947BB5247}" type="presParOf" srcId="{C6499DE7-29F4-1449-ACFC-DF086A76E2D0}" destId="{54955799-FC6B-0441-9330-BDF87A3007E8}" srcOrd="2" destOrd="0" presId="urn:microsoft.com/office/officeart/2005/8/layout/hProcess7"/>
    <dgm:cxn modelId="{445A31DA-A746-4873-825F-21DD2CF6B99F}" type="presParOf" srcId="{E7AB2432-8206-1346-9EEE-C9788C176EF7}" destId="{8DD3640F-1344-2B48-AB7A-1B38D25C2BC4}" srcOrd="3" destOrd="0" presId="urn:microsoft.com/office/officeart/2005/8/layout/hProcess7"/>
    <dgm:cxn modelId="{EFF36CA1-05C7-4984-B0A5-0E41BC96B13F}" type="presParOf" srcId="{E7AB2432-8206-1346-9EEE-C9788C176EF7}" destId="{AB7C16F4-495D-A848-9409-DA4B0A97E83E}" srcOrd="4" destOrd="0" presId="urn:microsoft.com/office/officeart/2005/8/layout/hProcess7"/>
    <dgm:cxn modelId="{0F130F19-0B16-4A6C-925F-4E93D2877FBB}" type="presParOf" srcId="{AB7C16F4-495D-A848-9409-DA4B0A97E83E}" destId="{DEFBB924-34F4-3A42-9CF0-B3B333A1CACF}" srcOrd="0" destOrd="0" presId="urn:microsoft.com/office/officeart/2005/8/layout/hProcess7"/>
    <dgm:cxn modelId="{414C09BA-12EC-4D1D-8A08-42091F20654C}" type="presParOf" srcId="{AB7C16F4-495D-A848-9409-DA4B0A97E83E}" destId="{EB9F1F5D-1351-4240-8CDC-6ED354437580}" srcOrd="1" destOrd="0" presId="urn:microsoft.com/office/officeart/2005/8/layout/hProcess7"/>
    <dgm:cxn modelId="{B349B410-574C-4ADA-A670-20A7A2C3720F}" type="presParOf" srcId="{AB7C16F4-495D-A848-9409-DA4B0A97E83E}" destId="{C7F6791D-1819-0A41-8C80-CD04F9047F6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E2CF-B84C-4428-A077-4F8601FDB2F7}" type="datetimeFigureOut">
              <a:rPr lang="en-PH" smtClean="0"/>
              <a:t>11/13/2014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30EE3-A8CC-46C8-8AEC-2B0DEDC9F8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960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GB" smtClean="0"/>
              <a:t>Introducing</a:t>
            </a:r>
            <a:r>
              <a:rPr lang="en-US" b="1" smtClean="0">
                <a:solidFill>
                  <a:srgbClr val="000066"/>
                </a:solidFill>
              </a:rPr>
              <a:t>  UnionBank Business Check </a:t>
            </a:r>
            <a:r>
              <a:rPr lang="en-US" sz="1800" smtClean="0">
                <a:solidFill>
                  <a:srgbClr val="000066"/>
                </a:solidFill>
              </a:rPr>
              <a:t>- a check writing software which allows you to </a:t>
            </a:r>
            <a:r>
              <a:rPr lang="en-US" sz="1800" u="sng" smtClean="0">
                <a:solidFill>
                  <a:srgbClr val="000066"/>
                </a:solidFill>
              </a:rPr>
              <a:t>streamline and simplify</a:t>
            </a:r>
            <a:r>
              <a:rPr lang="en-US" sz="1800" smtClean="0">
                <a:solidFill>
                  <a:srgbClr val="000066"/>
                </a:solidFill>
              </a:rPr>
              <a:t> your check disbursement process from the comfort of your office.</a:t>
            </a:r>
          </a:p>
          <a:p>
            <a:pPr>
              <a:lnSpc>
                <a:spcPct val="150000"/>
              </a:lnSpc>
            </a:pPr>
            <a:endParaRPr lang="en-US" sz="1600" smtClean="0">
              <a:solidFill>
                <a:srgbClr val="00006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smtClean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</a:pPr>
            <a:endParaRPr lang="en-US" smtClean="0">
              <a:solidFill>
                <a:srgbClr val="000066"/>
              </a:solidFill>
            </a:endParaRPr>
          </a:p>
          <a:p>
            <a:endParaRPr lang="en-US" smtClean="0"/>
          </a:p>
          <a:p>
            <a:pPr>
              <a:lnSpc>
                <a:spcPct val="150000"/>
              </a:lnSpc>
            </a:pPr>
            <a:endParaRPr lang="en-US" smtClean="0">
              <a:solidFill>
                <a:srgbClr val="0D0D0D"/>
              </a:solidFill>
            </a:endParaRPr>
          </a:p>
          <a:p>
            <a:pPr eaLnBrk="1" hangingPunct="1"/>
            <a:endParaRPr lang="en-US" smtClean="0">
              <a:solidFill>
                <a:srgbClr val="0D0D0D"/>
              </a:solidFill>
            </a:endParaRPr>
          </a:p>
          <a:p>
            <a:pPr eaLnBrk="1" hangingPunct="1"/>
            <a:endParaRPr lang="en-GB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9F8CEF-4301-4BE8-A007-9255D32E090D}" type="slidenum">
              <a:rPr lang="en-US">
                <a:latin typeface="Calibri" panose="020F0502020204030204" pitchFamily="34" charset="0"/>
              </a:rPr>
              <a:pPr eaLnBrk="1" hangingPunct="1"/>
              <a:t>43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4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085F4F5-C136-4B21-83A7-180E1764CBA5}" type="slidenum">
              <a:rPr lang="en-US" altLang="en-US" sz="1300" b="0">
                <a:latin typeface="Arial" panose="020B0604020202020204" pitchFamily="34" charset="0"/>
              </a:rPr>
              <a:pPr/>
              <a:t>61</a:t>
            </a:fld>
            <a:endParaRPr lang="en-US" altLang="en-US" sz="13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8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94138" y="9558338"/>
            <a:ext cx="2978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 anchor="b"/>
          <a:lstStyle>
            <a:lvl1pPr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F26097A-8054-439E-A780-9F075A223144}" type="slidenum">
              <a:rPr lang="en-GB" altLang="en-US" sz="1300" b="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64</a:t>
            </a:fld>
            <a:endParaRPr lang="en-GB" altLang="en-US" sz="13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54063"/>
            <a:ext cx="5033962" cy="3775075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779963"/>
            <a:ext cx="5499100" cy="4529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/>
          <a:lstStyle/>
          <a:p>
            <a:r>
              <a:rPr lang="en-US" altLang="en-US" smtClean="0">
                <a:latin typeface="Arial" panose="020B0604020202020204" pitchFamily="34" charset="0"/>
              </a:rPr>
              <a:t>Updated but lack data.</a:t>
            </a:r>
          </a:p>
        </p:txBody>
      </p:sp>
    </p:spTree>
    <p:extLst>
      <p:ext uri="{BB962C8B-B14F-4D97-AF65-F5344CB8AC3E}">
        <p14:creationId xmlns:p14="http://schemas.microsoft.com/office/powerpoint/2010/main" val="2496785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3894138" y="9558338"/>
            <a:ext cx="2978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 anchor="b"/>
          <a:lstStyle>
            <a:lvl1pPr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682BA246-4A71-4AAA-ACE2-47D95D445D9A}" type="slidenum">
              <a:rPr lang="en-GB" altLang="en-US" sz="1300" b="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65</a:t>
            </a:fld>
            <a:endParaRPr lang="en-GB" altLang="en-US" sz="13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54063"/>
            <a:ext cx="5033962" cy="3775075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779963"/>
            <a:ext cx="5499100" cy="4529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/>
          <a:lstStyle/>
          <a:p>
            <a:r>
              <a:rPr lang="en-US" altLang="en-US" smtClean="0">
                <a:latin typeface="Arial" panose="020B0604020202020204" pitchFamily="34" charset="0"/>
              </a:rPr>
              <a:t>Updated but lack data.</a:t>
            </a:r>
          </a:p>
        </p:txBody>
      </p:sp>
    </p:spTree>
    <p:extLst>
      <p:ext uri="{BB962C8B-B14F-4D97-AF65-F5344CB8AC3E}">
        <p14:creationId xmlns:p14="http://schemas.microsoft.com/office/powerpoint/2010/main" val="318283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/>
            <a:r>
              <a:rPr lang="en-US" smtClean="0"/>
              <a:t>There are just six simple steps. Very quickly, this is how they go…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7355BC-F7C0-40E9-BFCD-37477F82C8B2}" type="slidenum">
              <a:rPr lang="en-US">
                <a:latin typeface="Calibri" panose="020F0502020204030204" pitchFamily="34" charset="0"/>
              </a:rPr>
              <a:pPr eaLnBrk="1" hangingPunct="1"/>
              <a:t>44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25B6BF-5978-4E5A-B867-624CC0EBDCC4}" type="slidenum">
              <a:rPr lang="en-US">
                <a:latin typeface="Calibri" panose="020F0502020204030204" pitchFamily="34" charset="0"/>
              </a:rPr>
              <a:pPr eaLnBrk="1" hangingPunct="1"/>
              <a:t>45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2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mtClean="0"/>
              <a:t>Introducing </a:t>
            </a:r>
            <a:r>
              <a:rPr lang="en-US" b="1" smtClean="0">
                <a:solidFill>
                  <a:srgbClr val="000066"/>
                </a:solidFill>
              </a:rPr>
              <a:t>UnionBank Business Deposits - </a:t>
            </a:r>
            <a:r>
              <a:rPr lang="en-US" smtClean="0">
                <a:solidFill>
                  <a:srgbClr val="0D0D0D"/>
                </a:solidFill>
              </a:rPr>
              <a:t>a multi-channel collection facility that enables you to accept payments from your corporate customers and sales agents anytime, anywhere.</a:t>
            </a:r>
          </a:p>
          <a:p>
            <a:pPr eaLnBrk="1" hangingPunct="1"/>
            <a:endParaRPr lang="en-GB" smtClean="0"/>
          </a:p>
          <a:p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C4D39E-88BD-40FA-B2DE-78E5D0E51CC8}" type="slidenum">
              <a:rPr lang="en-US" sz="1200">
                <a:latin typeface="Calibri" panose="020F0502020204030204" pitchFamily="34" charset="0"/>
              </a:rPr>
              <a:pPr eaLnBrk="1" hangingPunct="1"/>
              <a:t>46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0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Let</a:t>
            </a:r>
            <a:r>
              <a:rPr lang="ja-JP" altLang="en-US" smtClean="0">
                <a:solidFill>
                  <a:srgbClr val="000066"/>
                </a:solidFill>
              </a:rPr>
              <a:t>’</a:t>
            </a:r>
            <a:r>
              <a:rPr lang="en-US" altLang="ja-JP" smtClean="0">
                <a:solidFill>
                  <a:srgbClr val="000066"/>
                </a:solidFill>
              </a:rPr>
              <a:t>s go through the two key phrases: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First, </a:t>
            </a:r>
            <a:r>
              <a:rPr lang="en-US" b="1" smtClean="0">
                <a:solidFill>
                  <a:srgbClr val="000066"/>
                </a:solidFill>
              </a:rPr>
              <a:t>UnionBank Business Deposits </a:t>
            </a:r>
            <a:r>
              <a:rPr lang="en-US" smtClean="0">
                <a:solidFill>
                  <a:srgbClr val="000066"/>
                </a:solidFill>
              </a:rPr>
              <a:t>is a collection facility that offers 3 </a:t>
            </a:r>
            <a:r>
              <a:rPr lang="en-US" b="1" u="sng" smtClean="0">
                <a:solidFill>
                  <a:srgbClr val="000066"/>
                </a:solidFill>
              </a:rPr>
              <a:t>additional</a:t>
            </a:r>
            <a:r>
              <a:rPr lang="en-US" smtClean="0">
                <a:solidFill>
                  <a:srgbClr val="000066"/>
                </a:solidFill>
              </a:rPr>
              <a:t> channels for your corporate customers and sales agents to deposit their payments: via our [x number of] ATMs, online through our website at unionbankph.com, or over-the-counter at our [x number of] branches nationwide. 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The main benefit for your customers and sales agent is convenient settlement of payments, since they now have 3 additional options. </a:t>
            </a: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For your company, this means you can support your existing collection offices to clear the queues and free up resources. 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This saves time and money for your company and your customers and agents.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endParaRPr lang="en-US" smtClean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B9D6EB7-06F2-4510-93E3-C39452B03795}" type="slidenum">
              <a:rPr lang="en-US" sz="1200">
                <a:latin typeface="Calibri" panose="020F0502020204030204" pitchFamily="34" charset="0"/>
              </a:rPr>
              <a:pPr eaLnBrk="1" hangingPunct="1"/>
              <a:t>47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What if there</a:t>
            </a:r>
            <a:r>
              <a:rPr lang="ja-JP" altLang="en-US" smtClean="0"/>
              <a:t>’</a:t>
            </a:r>
            <a:r>
              <a:rPr lang="en-US" altLang="ja-JP" smtClean="0"/>
              <a:t>s a solution that…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Saves you and your customers and agents time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Cut your overhead expenses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Improve your cash flow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Build a better reputation and relationship with your customers and agents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And allow you to work faster and much more efficiently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3B078E0-931A-4688-AC4C-F03C99C992D0}" type="slidenum">
              <a:rPr lang="en-US" sz="1200">
                <a:latin typeface="Calibri" panose="020F0502020204030204" pitchFamily="34" charset="0"/>
              </a:rPr>
              <a:pPr eaLnBrk="1" hangingPunct="1"/>
              <a:t>48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9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b="1" smtClean="0">
                <a:latin typeface="Tw Cen MT" panose="020B0602020104020603" pitchFamily="34" charset="0"/>
              </a:rPr>
              <a:t>Auto Loan Program</a:t>
            </a:r>
            <a:r>
              <a:rPr lang="en-US" smtClean="0">
                <a:latin typeface="Tw Cen MT" panose="020B0602020104020603" pitchFamily="34" charset="0"/>
              </a:rPr>
              <a:t>. Finance the purchase of a brand new motor vehicle</a:t>
            </a:r>
          </a:p>
          <a:p>
            <a:pPr>
              <a:spcBef>
                <a:spcPct val="0"/>
              </a:spcBef>
            </a:pPr>
            <a:endParaRPr lang="en-US" smtClean="0">
              <a:latin typeface="Tw Cen MT" panose="020B0602020104020603" pitchFamily="34" charset="0"/>
            </a:endParaRPr>
          </a:p>
          <a:p>
            <a:pPr>
              <a:spcBef>
                <a:spcPct val="0"/>
              </a:spcBef>
            </a:pPr>
            <a:r>
              <a:rPr lang="en-US" b="1" smtClean="0">
                <a:latin typeface="Tw Cen MT" panose="020B0602020104020603" pitchFamily="34" charset="0"/>
              </a:rPr>
              <a:t>Home Loan Program</a:t>
            </a:r>
            <a:r>
              <a:rPr lang="en-US" smtClean="0">
                <a:latin typeface="Tw Cen MT" panose="020B0602020104020603" pitchFamily="34" charset="0"/>
              </a:rPr>
              <a:t>. Finance purchase of residential unit from accredited/ reputable developers</a:t>
            </a:r>
          </a:p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0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4B62D030-F67A-4104-A0D9-D2487C18BC7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1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640D95DB-AF97-4D11-A267-625B5B566C10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; 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B8A3CF66-7F1B-4B8E-9E37-32CEDD6D15B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7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7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1486"/>
            <a:ext cx="4038600" cy="5124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038600" cy="511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2203-6EC0-4954-8680-ECC080E0FB08}" type="datetimeFigureOut">
              <a:rPr lang="en-US"/>
              <a:pPr>
                <a:defRPr/>
              </a:pPr>
              <a:t>11/13/2014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B93216-1B57-4017-A1C4-81098146F3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FDCAB-4861-4B10-9F51-113552A58FEA}" type="datetimeFigureOut">
              <a:rPr lang="en-US"/>
              <a:pPr>
                <a:defRPr/>
              </a:pPr>
              <a:t>11/13/2014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B7AFE-FE0F-4AD7-A716-850FB74AF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0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1486"/>
            <a:ext cx="4038600" cy="5124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038600" cy="511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49F41E-EF89-49AE-B8E4-A8F500033C7C}" type="datetimeFigureOut">
              <a:rPr lang="en-US"/>
              <a:pPr/>
              <a:t>11/13/2014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D1DF5-1512-42F2-90A7-4DC0A07B9E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0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1486"/>
            <a:ext cx="4038600" cy="5124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038600" cy="511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49F41E-EF89-49AE-B8E4-A8F500033C7C}" type="datetimeFigureOut">
              <a:rPr lang="en-US"/>
              <a:pPr/>
              <a:t>11/13/2014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D1DF5-1512-42F2-90A7-4DC0A07B9E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65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FDCAB-4861-4B10-9F51-113552A58FEA}" type="datetimeFigureOut">
              <a:rPr lang="en-US"/>
              <a:pPr>
                <a:defRPr/>
              </a:pPr>
              <a:t>11/13/2014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B7AFE-FE0F-4AD7-A716-850FB74AF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2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3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5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1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4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5" r:id="rId15"/>
    <p:sldLayoutId id="2147483666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41.xml"/><Relationship Id="rId3" Type="http://schemas.openxmlformats.org/officeDocument/2006/relationships/slide" Target="slide46.xml"/><Relationship Id="rId7" Type="http://schemas.openxmlformats.org/officeDocument/2006/relationships/slide" Target="slide14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slide" Target="slide49.xml"/><Relationship Id="rId5" Type="http://schemas.openxmlformats.org/officeDocument/2006/relationships/slide" Target="slide20.xml"/><Relationship Id="rId4" Type="http://schemas.openxmlformats.org/officeDocument/2006/relationships/slide" Target="slide8.xml"/><Relationship Id="rId9" Type="http://schemas.openxmlformats.org/officeDocument/2006/relationships/slide" Target="slide4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" Target="slide1.xml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image" Target="../media/image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8.jpeg"/><Relationship Id="rId7" Type="http://schemas.openxmlformats.org/officeDocument/2006/relationships/hyperlink" Target="http://rds.yahoo.com/_ylt=A2KJke7J5lBNPkIArVijzbkF/SIG=13c13snc1/EXP=1297176393/**http:/www.abuw.org/images/ABUW%20-%20Fall%202010%20Campaign%20-%20Clock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10" Type="http://schemas.openxmlformats.org/officeDocument/2006/relationships/image" Target="../media/image5.png"/><Relationship Id="rId4" Type="http://schemas.openxmlformats.org/officeDocument/2006/relationships/image" Target="../media/image59.png"/><Relationship Id="rId9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" y="0"/>
            <a:ext cx="9141768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1588471" y="2788836"/>
            <a:ext cx="1828800" cy="3207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5688984" y="1731561"/>
            <a:ext cx="1828800" cy="3207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229716" y="5815654"/>
            <a:ext cx="2113434" cy="16548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hlinkClick r:id="rId5" action="ppaction://hlinksldjump"/>
          </p:cNvPr>
          <p:cNvSpPr/>
          <p:nvPr/>
        </p:nvSpPr>
        <p:spPr>
          <a:xfrm>
            <a:off x="221908" y="6040842"/>
            <a:ext cx="2129050" cy="25248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hlinkClick r:id="rId6" action="ppaction://hlinksldjump"/>
          </p:cNvPr>
          <p:cNvSpPr/>
          <p:nvPr/>
        </p:nvSpPr>
        <p:spPr>
          <a:xfrm>
            <a:off x="243954" y="6293325"/>
            <a:ext cx="2089813" cy="34574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hlinkClick r:id="rId7" action="ppaction://hlinksldjump"/>
          </p:cNvPr>
          <p:cNvSpPr/>
          <p:nvPr/>
        </p:nvSpPr>
        <p:spPr>
          <a:xfrm>
            <a:off x="2869464" y="5720119"/>
            <a:ext cx="1156626" cy="64144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hlinkClick r:id="rId8" action="ppaction://hlinksldjump"/>
          </p:cNvPr>
          <p:cNvSpPr/>
          <p:nvPr/>
        </p:nvSpPr>
        <p:spPr>
          <a:xfrm>
            <a:off x="5882185" y="5720119"/>
            <a:ext cx="1719618" cy="42307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hlinkClick r:id="rId9" action="ppaction://hlinksldjump"/>
          </p:cNvPr>
          <p:cNvSpPr/>
          <p:nvPr/>
        </p:nvSpPr>
        <p:spPr>
          <a:xfrm>
            <a:off x="5950423" y="6219400"/>
            <a:ext cx="1651379" cy="49359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990765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sh Mob - why unionbank - orange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433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p Payments - title 1 - V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Hub - title - with custo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Hub - how it works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Hub - why unionbank - V2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site - title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site - how it works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site - why unionbank - V2 EDIT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s Payment - title 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title - 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how it works - 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why unionbank - 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batch account ope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yroll - bao excel templ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document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auth for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epaycard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ecredi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ecrediting proc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lls Payment - how it work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payroll crediting f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letter of au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acc mgt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khouse - 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eckhouse - checkhouse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6" name="Picture 2" descr="C:\Users\Default.Default-PC\Google Drive\CMS Sales Kits\EBilling\eBilling - title - 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 descr="C:\Users\Default.Default-PC\Google Drive\CMS Sales Kits\EBilling\eBilling - why unionbank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ayout - 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payout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ralco ADA - title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s Payment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ralco ADA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kwriter - 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ckwriter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4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sz="half" idx="2"/>
          </p:nvPr>
        </p:nvSpPr>
        <p:spPr>
          <a:xfrm>
            <a:off x="104775" y="987425"/>
            <a:ext cx="4641850" cy="5110163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dirty="0" smtClean="0">
              <a:solidFill>
                <a:srgbClr val="000066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3200" b="1" dirty="0" err="1" smtClean="0">
                <a:solidFill>
                  <a:srgbClr val="000066"/>
                </a:solidFill>
              </a:rPr>
              <a:t>UnionBank</a:t>
            </a:r>
            <a:r>
              <a:rPr lang="en-US" sz="3200" b="1" dirty="0" smtClean="0">
                <a:solidFill>
                  <a:srgbClr val="000066"/>
                </a:solidFill>
              </a:rPr>
              <a:t> </a:t>
            </a:r>
            <a:br>
              <a:rPr lang="en-US" sz="3200" b="1" dirty="0" smtClean="0">
                <a:solidFill>
                  <a:srgbClr val="000066"/>
                </a:solidFill>
              </a:rPr>
            </a:br>
            <a:r>
              <a:rPr lang="en-US" sz="3200" b="1" dirty="0" smtClean="0">
                <a:solidFill>
                  <a:srgbClr val="000066"/>
                </a:solidFill>
              </a:rPr>
              <a:t>Business Check</a:t>
            </a:r>
            <a:endParaRPr lang="en-US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a check writing software</a:t>
            </a: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to streamline and simplify</a:t>
            </a: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your check disbursement process</a:t>
            </a: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from the comfort of your office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dirty="0" smtClean="0"/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4" name="Picture 2" descr="C:\Users\Gerb Inajada\Desktop\PRODUCTS\BUSINESS CHECK_FLYER_front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 rot="561616">
            <a:off x="5415043" y="1344566"/>
            <a:ext cx="3222714" cy="41688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extLst/>
        </p:spPr>
      </p:pic>
    </p:spTree>
    <p:extLst>
      <p:ext uri="{BB962C8B-B14F-4D97-AF65-F5344CB8AC3E}">
        <p14:creationId xmlns:p14="http://schemas.microsoft.com/office/powerpoint/2010/main" val="19737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63"/>
          <p:cNvSpPr txBox="1">
            <a:spLocks noChangeArrowheads="1"/>
          </p:cNvSpPr>
          <p:nvPr/>
        </p:nvSpPr>
        <p:spPr bwMode="auto">
          <a:xfrm>
            <a:off x="908050" y="2362200"/>
            <a:ext cx="2949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Logs on to Business Check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93689" y="2361905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3318" name="Text Box 63"/>
          <p:cNvSpPr txBox="1">
            <a:spLocks noChangeArrowheads="1"/>
          </p:cNvSpPr>
          <p:nvPr/>
        </p:nvSpPr>
        <p:spPr bwMode="auto">
          <a:xfrm>
            <a:off x="908050" y="2897188"/>
            <a:ext cx="294957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Encodes details of AR, voucher and check or Uploads file from A/P System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93689" y="2897828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13322" name="Text Box 63"/>
          <p:cNvSpPr txBox="1">
            <a:spLocks noChangeArrowheads="1"/>
          </p:cNvSpPr>
          <p:nvPr/>
        </p:nvSpPr>
        <p:spPr bwMode="auto">
          <a:xfrm>
            <a:off x="911225" y="3971925"/>
            <a:ext cx="294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Prints check and voucher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96426" y="3971675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3326" name="Text Box 63"/>
          <p:cNvSpPr txBox="1">
            <a:spLocks noChangeArrowheads="1"/>
          </p:cNvSpPr>
          <p:nvPr/>
        </p:nvSpPr>
        <p:spPr bwMode="auto">
          <a:xfrm>
            <a:off x="922338" y="4468813"/>
            <a:ext cx="2949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Generates reports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7977" y="4469093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6</a:t>
            </a:r>
          </a:p>
        </p:txBody>
      </p:sp>
      <p:grpSp>
        <p:nvGrpSpPr>
          <p:cNvPr id="13330" name="Group 11"/>
          <p:cNvGrpSpPr>
            <a:grpSpLocks/>
          </p:cNvGrpSpPr>
          <p:nvPr/>
        </p:nvGrpSpPr>
        <p:grpSpPr bwMode="auto">
          <a:xfrm>
            <a:off x="1663700" y="993775"/>
            <a:ext cx="1411288" cy="1200150"/>
            <a:chOff x="3672115" y="653118"/>
            <a:chExt cx="1295400" cy="1102459"/>
          </a:xfrm>
        </p:grpSpPr>
        <p:pic>
          <p:nvPicPr>
            <p:cNvPr id="13353" name="Picture 25" descr="Box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15" y="653118"/>
              <a:ext cx="1295400" cy="894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4" name="Text Box 23"/>
            <p:cNvSpPr txBox="1">
              <a:spLocks noChangeArrowheads="1"/>
            </p:cNvSpPr>
            <p:nvPr/>
          </p:nvSpPr>
          <p:spPr bwMode="auto">
            <a:xfrm flipH="1">
              <a:off x="3672115" y="1447800"/>
              <a:ext cx="1295400" cy="307777"/>
            </a:xfrm>
            <a:prstGeom prst="rect">
              <a:avLst/>
            </a:prstGeom>
            <a:solidFill>
              <a:srgbClr val="000080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</a:rPr>
                <a:t>Maker</a:t>
              </a:r>
            </a:p>
          </p:txBody>
        </p:sp>
      </p:grpSp>
      <p:grpSp>
        <p:nvGrpSpPr>
          <p:cNvPr id="13331" name="Group 12"/>
          <p:cNvGrpSpPr>
            <a:grpSpLocks/>
          </p:cNvGrpSpPr>
          <p:nvPr/>
        </p:nvGrpSpPr>
        <p:grpSpPr bwMode="auto">
          <a:xfrm>
            <a:off x="6267450" y="1003300"/>
            <a:ext cx="1412875" cy="1193800"/>
            <a:chOff x="6324600" y="653118"/>
            <a:chExt cx="1295400" cy="1096037"/>
          </a:xfrm>
        </p:grpSpPr>
        <p:pic>
          <p:nvPicPr>
            <p:cNvPr id="13351" name="Picture 23" descr="Box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653118"/>
              <a:ext cx="1295400" cy="85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2" name="Text Box 23"/>
            <p:cNvSpPr txBox="1">
              <a:spLocks noChangeArrowheads="1"/>
            </p:cNvSpPr>
            <p:nvPr/>
          </p:nvSpPr>
          <p:spPr bwMode="auto">
            <a:xfrm flipH="1">
              <a:off x="6324600" y="1441378"/>
              <a:ext cx="1295400" cy="307777"/>
            </a:xfrm>
            <a:prstGeom prst="rect">
              <a:avLst/>
            </a:prstGeom>
            <a:solidFill>
              <a:srgbClr val="000080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</a:rPr>
                <a:t>Checker</a:t>
              </a:r>
            </a:p>
          </p:txBody>
        </p:sp>
      </p:grpSp>
      <p:sp>
        <p:nvSpPr>
          <p:cNvPr id="13332" name="Text Box 63"/>
          <p:cNvSpPr txBox="1">
            <a:spLocks noChangeArrowheads="1"/>
          </p:cNvSpPr>
          <p:nvPr/>
        </p:nvSpPr>
        <p:spPr bwMode="auto">
          <a:xfrm>
            <a:off x="5737225" y="3062288"/>
            <a:ext cx="2532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Logs on to Business Check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322882" y="3062018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3336" name="Text Box 63"/>
          <p:cNvSpPr txBox="1">
            <a:spLocks noChangeArrowheads="1"/>
          </p:cNvSpPr>
          <p:nvPr/>
        </p:nvSpPr>
        <p:spPr bwMode="auto">
          <a:xfrm>
            <a:off x="5738813" y="3670300"/>
            <a:ext cx="3219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Authorizes checks and Assigns check numbers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323889" y="3670600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3340" name="Text Box 63"/>
          <p:cNvSpPr txBox="1">
            <a:spLocks noChangeArrowheads="1"/>
          </p:cNvSpPr>
          <p:nvPr/>
        </p:nvSpPr>
        <p:spPr bwMode="auto">
          <a:xfrm>
            <a:off x="923925" y="4973638"/>
            <a:ext cx="2947988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Tags Cancelled/ Spoiled/ Negotiated checks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09010" y="4973444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3344" name="Text Box 63"/>
          <p:cNvSpPr txBox="1">
            <a:spLocks noChangeArrowheads="1"/>
          </p:cNvSpPr>
          <p:nvPr/>
        </p:nvSpPr>
        <p:spPr bwMode="auto">
          <a:xfrm>
            <a:off x="5734050" y="5211763"/>
            <a:ext cx="29527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Authorizes tagged Cancelled/ Spoiled/ Negotiated checks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318554" y="5197120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8</a:t>
            </a: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3790950" y="3059113"/>
            <a:ext cx="134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 flipH="1">
            <a:off x="3790950" y="4071938"/>
            <a:ext cx="134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V="1">
            <a:off x="3790950" y="5226050"/>
            <a:ext cx="134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00400" y="762000"/>
            <a:ext cx="30480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INSULAR LIFE HEALTH CARE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ITALIANNI’S AYALA GREENBELT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JB MUSIC AND SPORTS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JLR CONSTRUCTION &amp; AGGREGATES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JULIE’S FRANCHISE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KAW &amp; UNSON THE ANIMAL HOUSE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LACSON AND LACSON INSURANCE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BROKERS,INC.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LEXMARK INTL (PHILS.)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LOYOLA PLANS CONSOLIDATED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MACTAN DOCTORS’ HOSPITAL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MAKATI MEDICAL CENTER FAMILY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MANILA ADVENTIST MEDICAL 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CENTER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MANILA POLO CLUB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MAPFRE INSULAR INSURANCE CORP MCCANN WORLDGROUP PHILS.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METALCREST INCORPORATED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NEGROS SUGAR FARMERS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MULTIPUPOSE COOPERATIVE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OEP PHILIPPINES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PALAFOX ASSOCIATES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PAMPANGA 1 ELECTRIC COOP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PATIENT CARE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PIONEER LIFE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PLDT EMPLOYEES CREDIT COOP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RAMON ABOITIZ FOUNDATION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RAMS HOUSE OF WINE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ROMAN CATHOLIC ARCH OF CEBU</a:t>
            </a:r>
          </a:p>
        </p:txBody>
      </p:sp>
      <p:sp>
        <p:nvSpPr>
          <p:cNvPr id="3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667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SALES TEAM MARKETING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SAN BEDA COLLEGE OF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ALABANG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SAN MIGUEL CORP RETIREMENT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SOUTHERN INDUSTRIAL GASES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ST. PETER LIFE PLAN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SUBIC ENERZONE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SYCIP GORRES AND VELAYO CO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TECHNOLOGICAL INSTITUTE OF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THE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THE AMALGAMATED TRADING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CENTER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THE ZUELLIG FOUNDATION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UNIOIL PETROLEUM PHIL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UNIVERSITY OF BAGUIO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UNIVERSITY OF ST. LASALLE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  (BACOLOD)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VALUE CARE HEALTH SYSTEMS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 CUSTOMER SERVICES INDIA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  PVT. LTD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VICTORY CHRISTIAN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 FELLOWSHIP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VIRLANIE FOUNDATION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WATERFRONT CEBU CITY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WESTERN WATS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WDC FINANCE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WORLD CITI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YELLOW CAB FOOD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YOKOHAMA TIRE PHILIPPINES</a:t>
            </a:r>
          </a:p>
          <a:p>
            <a:pPr>
              <a:defRPr/>
            </a:pPr>
            <a:endParaRPr lang="en-US" sz="1200" b="1" dirty="0">
              <a:solidFill>
                <a:schemeClr val="bg1">
                  <a:lumMod val="7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762000"/>
            <a:ext cx="32004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 S POWERTECH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ABS CBN FILM PRODUCTIONS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ACE PACKAGING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ADAMSON-OZANAM EDUCATIONAL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AMERICAN CHAMBER OF COMMERCE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AMWAY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ANDOK’S LITSON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ASIAN HOSPITAL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BISTRO ITALIANO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BLUE CROSS HEALTHCARE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BRANDERS.COM (PHILS)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BRIGHTSTAR LOGISTICS PHILS PTE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CAPITOL MEDICAL CENTER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CARITAS HEALTHSHIELD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CHIYODA PHILS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CREW ASIA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DASH ENGINEERING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DE LA SALLE ALUMNI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DIOCESE OF BAGUIO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ENPRIZE HOLDING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EVER BILENA COSMETICS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FAIRCHILD SEMICONDUCTOR PHILS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FARMACIA FATIMA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FERN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FREEWAY MOTOR SALES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GSIS PROVIDENT FUND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HYATT HOTEL AND CASINO MANILA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INFORMATION GATEWAY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INTL PHARMACEUTICAL INC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756525" y="6183313"/>
            <a:ext cx="10747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i="1" dirty="0">
                <a:solidFill>
                  <a:schemeClr val="bg1"/>
                </a:solidFill>
                <a:latin typeface="+mj-lt"/>
                <a:cs typeface="Arial" charset="0"/>
              </a:rPr>
              <a:t>As of Oct 2010</a:t>
            </a:r>
          </a:p>
        </p:txBody>
      </p:sp>
      <p:pic>
        <p:nvPicPr>
          <p:cNvPr id="6" name="Picture 9" descr="logo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25908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ABSCB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409825"/>
            <a:ext cx="1905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spg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27146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AcePa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86200"/>
            <a:ext cx="2733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subic enerzo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336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4495800"/>
            <a:ext cx="2805112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708150" y="2057400"/>
            <a:ext cx="5727700" cy="243205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36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charset="0"/>
            </a:endParaRPr>
          </a:p>
          <a:p>
            <a:pPr algn="ctr">
              <a:defRPr/>
            </a:pPr>
            <a:r>
              <a:rPr lang="en-US" sz="3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More than </a:t>
            </a:r>
            <a:r>
              <a:rPr 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3,700</a:t>
            </a:r>
            <a:r>
              <a:rPr lang="en-US" sz="3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 Clients </a:t>
            </a:r>
          </a:p>
          <a:p>
            <a:pPr algn="ctr">
              <a:defRPr/>
            </a:pPr>
            <a:r>
              <a:rPr lang="en-US" sz="3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 and Growing!!!</a:t>
            </a:r>
          </a:p>
          <a:p>
            <a:pPr algn="ctr">
              <a:defRPr/>
            </a:pPr>
            <a:endParaRPr lang="en-US" sz="36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charset="0"/>
            </a:endParaRPr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166688" y="191069"/>
            <a:ext cx="8854481" cy="6476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32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4" descr="businessdep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0313" y="3167063"/>
            <a:ext cx="6627812" cy="2935287"/>
          </a:xfrm>
        </p:spPr>
      </p:pic>
      <p:sp>
        <p:nvSpPr>
          <p:cNvPr id="34818" name="Content Placeholder 2"/>
          <p:cNvSpPr txBox="1">
            <a:spLocks/>
          </p:cNvSpPr>
          <p:nvPr/>
        </p:nvSpPr>
        <p:spPr bwMode="auto">
          <a:xfrm>
            <a:off x="441325" y="1235075"/>
            <a:ext cx="8520113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100" b="1">
                <a:solidFill>
                  <a:srgbClr val="000066"/>
                </a:solidFill>
                <a:cs typeface="Arial" panose="020B0604020202020204" pitchFamily="34" charset="0"/>
              </a:rPr>
              <a:t>UnionBank Business Deposits</a:t>
            </a:r>
          </a:p>
          <a:p>
            <a:pPr>
              <a:buFont typeface="Arial" panose="020B0604020202020204" pitchFamily="34" charset="0"/>
              <a:buNone/>
            </a:pPr>
            <a:endParaRPr lang="en-US" sz="3100">
              <a:solidFill>
                <a:srgbClr val="0D0D0D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600">
                <a:solidFill>
                  <a:srgbClr val="0D0D0D"/>
                </a:solidFill>
                <a:cs typeface="Arial" panose="020B0604020202020204" pitchFamily="34" charset="0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endParaRPr lang="en-US" sz="3200"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800">
              <a:cs typeface="Arial" panose="020B0604020202020204" pitchFamily="34" charset="0"/>
            </a:endParaRPr>
          </a:p>
        </p:txBody>
      </p:sp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954088" y="1871663"/>
            <a:ext cx="76549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is a </a:t>
            </a:r>
            <a:r>
              <a:rPr lang="en-US" b="1">
                <a:solidFill>
                  <a:srgbClr val="0D0D0D"/>
                </a:solidFill>
                <a:cs typeface="Arial" panose="020B0604020202020204" pitchFamily="34" charset="0"/>
              </a:rPr>
              <a:t>multi-channel collection facility </a:t>
            </a:r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accept payments</a:t>
            </a:r>
            <a:r>
              <a:rPr lang="en-US" b="1">
                <a:solidFill>
                  <a:srgbClr val="0D0D0D"/>
                </a:solidFill>
                <a:cs typeface="Arial" panose="020B0604020202020204" pitchFamily="34" charset="0"/>
              </a:rPr>
              <a:t> </a:t>
            </a:r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from corporate customers and sales agents </a:t>
            </a:r>
          </a:p>
          <a:p>
            <a:pPr eaLnBrk="1" hangingPunct="1"/>
            <a:r>
              <a:rPr lang="en-US" b="1">
                <a:solidFill>
                  <a:srgbClr val="0D0D0D"/>
                </a:solidFill>
                <a:cs typeface="Arial" panose="020B0604020202020204" pitchFamily="34" charset="0"/>
              </a:rPr>
              <a:t>anytime, anywhere</a:t>
            </a:r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1338" y="1811338"/>
            <a:ext cx="7862887" cy="19050"/>
          </a:xfrm>
          <a:prstGeom prst="line">
            <a:avLst/>
          </a:prstGeom>
          <a:ln w="9525" cmpd="sng">
            <a:solidFill>
              <a:srgbClr val="00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872693" y="5343943"/>
            <a:ext cx="754473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="1" dirty="0">
                <a:solidFill>
                  <a:srgbClr val="C0504D"/>
                </a:solidFill>
                <a:latin typeface="Arial"/>
                <a:ea typeface="+mn-ea"/>
                <a:cs typeface="Arial"/>
              </a:rPr>
              <a:t>CONVENIENT SETTLEMENT OF PAYMENTS</a:t>
            </a: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721998" y="5738056"/>
            <a:ext cx="79483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="1" dirty="0">
                <a:solidFill>
                  <a:srgbClr val="C0504D"/>
                </a:solidFill>
                <a:latin typeface="Arial"/>
                <a:ea typeface="+mn-ea"/>
                <a:cs typeface="Arial"/>
              </a:rPr>
              <a:t>CLEAR THE QUEUES AND FREE UP RESOURCES</a:t>
            </a:r>
          </a:p>
        </p:txBody>
      </p:sp>
      <p:pic>
        <p:nvPicPr>
          <p:cNvPr id="9" name="Picture 37" descr="bran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295" r="2777" b="8815"/>
          <a:stretch>
            <a:fillRect/>
          </a:stretch>
        </p:blipFill>
        <p:spPr bwMode="auto">
          <a:xfrm>
            <a:off x="4816475" y="2559050"/>
            <a:ext cx="2320925" cy="16160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8551" r="50890" b="7350"/>
          <a:stretch>
            <a:fillRect/>
          </a:stretch>
        </p:blipFill>
        <p:spPr bwMode="auto">
          <a:xfrm>
            <a:off x="2174875" y="2573338"/>
            <a:ext cx="2386013" cy="1641475"/>
          </a:xfrm>
          <a:prstGeom prst="rect">
            <a:avLst/>
          </a:prstGeom>
          <a:noFill/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512763" y="908050"/>
            <a:ext cx="8153400" cy="1204913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Font typeface="Arial" charset="0"/>
              <a:buNone/>
              <a:defRPr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rPr>
              <a:t>Multi-Channel Collection Facility: </a:t>
            </a:r>
          </a:p>
        </p:txBody>
      </p:sp>
      <p:pic>
        <p:nvPicPr>
          <p:cNvPr id="36874" name="Picture 5" descr="at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2143125"/>
            <a:ext cx="2236788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TextBox 4"/>
          <p:cNvSpPr txBox="1">
            <a:spLocks noChangeArrowheads="1"/>
          </p:cNvSpPr>
          <p:nvPr/>
        </p:nvSpPr>
        <p:spPr bwMode="auto">
          <a:xfrm>
            <a:off x="1235075" y="1541463"/>
            <a:ext cx="66770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2200"/>
              <a:t>Receive collections and payment via our 4 channels</a:t>
            </a:r>
          </a:p>
        </p:txBody>
      </p:sp>
      <p:pic>
        <p:nvPicPr>
          <p:cNvPr id="3687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2438400"/>
            <a:ext cx="1570038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649288" y="1524000"/>
            <a:ext cx="7861300" cy="1905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78" name="TextBox 9"/>
          <p:cNvSpPr txBox="1">
            <a:spLocks noChangeArrowheads="1"/>
          </p:cNvSpPr>
          <p:nvPr/>
        </p:nvSpPr>
        <p:spPr bwMode="auto">
          <a:xfrm>
            <a:off x="706438" y="4459288"/>
            <a:ext cx="795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ATMs</a:t>
            </a:r>
          </a:p>
        </p:txBody>
      </p:sp>
      <p:sp>
        <p:nvSpPr>
          <p:cNvPr id="36879" name="TextBox 11"/>
          <p:cNvSpPr txBox="1">
            <a:spLocks noChangeArrowheads="1"/>
          </p:cNvSpPr>
          <p:nvPr/>
        </p:nvSpPr>
        <p:spPr bwMode="auto">
          <a:xfrm>
            <a:off x="2844800" y="4483100"/>
            <a:ext cx="103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Internet</a:t>
            </a:r>
          </a:p>
        </p:txBody>
      </p:sp>
      <p:sp>
        <p:nvSpPr>
          <p:cNvPr id="36880" name="TextBox 13"/>
          <p:cNvSpPr txBox="1">
            <a:spLocks noChangeArrowheads="1"/>
          </p:cNvSpPr>
          <p:nvPr/>
        </p:nvSpPr>
        <p:spPr bwMode="auto">
          <a:xfrm>
            <a:off x="7566025" y="4505325"/>
            <a:ext cx="108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UMobile</a:t>
            </a:r>
          </a:p>
        </p:txBody>
      </p:sp>
      <p:sp>
        <p:nvSpPr>
          <p:cNvPr id="36881" name="TextBox 11"/>
          <p:cNvSpPr txBox="1">
            <a:spLocks noChangeArrowheads="1"/>
          </p:cNvSpPr>
          <p:nvPr/>
        </p:nvSpPr>
        <p:spPr bwMode="auto">
          <a:xfrm>
            <a:off x="5602288" y="4484688"/>
            <a:ext cx="67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OTC</a:t>
            </a:r>
          </a:p>
        </p:txBody>
      </p:sp>
    </p:spTree>
    <p:extLst>
      <p:ext uri="{BB962C8B-B14F-4D97-AF65-F5344CB8AC3E}">
        <p14:creationId xmlns:p14="http://schemas.microsoft.com/office/powerpoint/2010/main" val="8251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833438" y="3635375"/>
            <a:ext cx="2352675" cy="2124075"/>
            <a:chOff x="1297940" y="2827157"/>
            <a:chExt cx="2033587" cy="1709680"/>
          </a:xfrm>
        </p:grpSpPr>
        <p:pic>
          <p:nvPicPr>
            <p:cNvPr id="32782" name="Picture 7" descr="scissor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940" y="2827157"/>
              <a:ext cx="2033587" cy="152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3" name="TextBox 8"/>
            <p:cNvSpPr txBox="1">
              <a:spLocks noChangeArrowheads="1"/>
            </p:cNvSpPr>
            <p:nvPr/>
          </p:nvSpPr>
          <p:spPr bwMode="auto">
            <a:xfrm>
              <a:off x="1853764" y="4239625"/>
              <a:ext cx="826357" cy="29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Cut cost</a:t>
              </a:r>
            </a:p>
          </p:txBody>
        </p:sp>
      </p:grpSp>
      <p:grpSp>
        <p:nvGrpSpPr>
          <p:cNvPr id="20" name="Group 12"/>
          <p:cNvGrpSpPr>
            <a:grpSpLocks/>
          </p:cNvGrpSpPr>
          <p:nvPr/>
        </p:nvGrpSpPr>
        <p:grpSpPr bwMode="auto">
          <a:xfrm>
            <a:off x="5978525" y="1311275"/>
            <a:ext cx="2295525" cy="2005013"/>
            <a:chOff x="2575560" y="1181100"/>
            <a:chExt cx="1935480" cy="1578539"/>
          </a:xfrm>
        </p:grpSpPr>
        <p:pic>
          <p:nvPicPr>
            <p:cNvPr id="32780" name="Picture 13" descr="handshake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560" y="1181100"/>
              <a:ext cx="1935480" cy="145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1" name="TextBox 14"/>
            <p:cNvSpPr txBox="1">
              <a:spLocks noChangeArrowheads="1"/>
            </p:cNvSpPr>
            <p:nvPr/>
          </p:nvSpPr>
          <p:spPr bwMode="auto">
            <a:xfrm>
              <a:off x="2758434" y="2468880"/>
              <a:ext cx="1589431" cy="29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Improve relations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5856288" y="3697288"/>
            <a:ext cx="2400300" cy="2009775"/>
            <a:chOff x="2956560" y="3002280"/>
            <a:chExt cx="1991360" cy="1664609"/>
          </a:xfrm>
        </p:grpSpPr>
        <p:pic>
          <p:nvPicPr>
            <p:cNvPr id="32778" name="Picture 16" descr="new_3d _boys 007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560" y="3002280"/>
              <a:ext cx="1991360" cy="1493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9" name="TextBox 17"/>
            <p:cNvSpPr txBox="1">
              <a:spLocks noChangeArrowheads="1"/>
            </p:cNvSpPr>
            <p:nvPr/>
          </p:nvSpPr>
          <p:spPr bwMode="auto">
            <a:xfrm>
              <a:off x="3337560" y="4297680"/>
              <a:ext cx="1320764" cy="369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Work faster</a:t>
              </a:r>
            </a:p>
          </p:txBody>
        </p:sp>
      </p:grpSp>
      <p:grpSp>
        <p:nvGrpSpPr>
          <p:cNvPr id="26" name="Group 9"/>
          <p:cNvGrpSpPr>
            <a:grpSpLocks/>
          </p:cNvGrpSpPr>
          <p:nvPr/>
        </p:nvGrpSpPr>
        <p:grpSpPr bwMode="auto">
          <a:xfrm>
            <a:off x="2640013" y="1912938"/>
            <a:ext cx="3578225" cy="2720975"/>
            <a:chOff x="868662" y="3859634"/>
            <a:chExt cx="2916962" cy="2301810"/>
          </a:xfrm>
        </p:grpSpPr>
        <p:pic>
          <p:nvPicPr>
            <p:cNvPr id="327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62" y="3859634"/>
              <a:ext cx="2916962" cy="230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7" name="TextBox 11"/>
            <p:cNvSpPr txBox="1">
              <a:spLocks noChangeArrowheads="1"/>
            </p:cNvSpPr>
            <p:nvPr/>
          </p:nvSpPr>
          <p:spPr bwMode="auto">
            <a:xfrm>
              <a:off x="1511826" y="5730240"/>
              <a:ext cx="1585548" cy="31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Improve cash flow</a:t>
              </a:r>
            </a:p>
          </p:txBody>
        </p:sp>
      </p:grpSp>
      <p:grpSp>
        <p:nvGrpSpPr>
          <p:cNvPr id="29" name="Group 19"/>
          <p:cNvGrpSpPr>
            <a:grpSpLocks/>
          </p:cNvGrpSpPr>
          <p:nvPr/>
        </p:nvGrpSpPr>
        <p:grpSpPr bwMode="auto">
          <a:xfrm>
            <a:off x="1030288" y="1254125"/>
            <a:ext cx="2024062" cy="2174875"/>
            <a:chOff x="246288" y="1152500"/>
            <a:chExt cx="1669597" cy="1873629"/>
          </a:xfrm>
        </p:grpSpPr>
        <p:pic>
          <p:nvPicPr>
            <p:cNvPr id="30" name="Picture 13" descr="View Image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6288" y="1152500"/>
              <a:ext cx="1669597" cy="16328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2775" name="TextBox 5"/>
            <p:cNvSpPr txBox="1">
              <a:spLocks noChangeArrowheads="1"/>
            </p:cNvSpPr>
            <p:nvPr/>
          </p:nvSpPr>
          <p:spPr bwMode="auto">
            <a:xfrm>
              <a:off x="623754" y="2707941"/>
              <a:ext cx="927815" cy="31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Save time</a:t>
              </a:r>
            </a:p>
          </p:txBody>
        </p:sp>
      </p:grp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0" y="190784"/>
            <a:ext cx="8854481" cy="6476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32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sz="half" idx="1"/>
          </p:nvPr>
        </p:nvSpPr>
        <p:spPr>
          <a:xfrm>
            <a:off x="2592388" y="5734050"/>
            <a:ext cx="4038600" cy="884238"/>
          </a:xfrm>
        </p:spPr>
        <p:txBody>
          <a:bodyPr rtlCol="0">
            <a:normAutofit fontScale="85000" lnSpcReduction="10000"/>
          </a:bodyPr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Tw Cen MT" charset="0"/>
                <a:ea typeface="+mn-ea"/>
                <a:cs typeface="Tw Cen MT" charset="0"/>
              </a:rPr>
              <a:t>Car and Home loan attractive packages for your employees</a:t>
            </a:r>
          </a:p>
          <a:p>
            <a:pPr algn="ctr" fontAlgn="auto"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latin typeface="Tw Cen MT" charset="0"/>
              <a:ea typeface="+mn-ea"/>
              <a:cs typeface="Tw Cen MT" charset="0"/>
            </a:endParaRPr>
          </a:p>
        </p:txBody>
      </p:sp>
      <p:pic>
        <p:nvPicPr>
          <p:cNvPr id="6" name="Content Placeholder 5" descr="shutterstock_10179883.jpg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126" y="1140860"/>
            <a:ext cx="6783388" cy="4525963"/>
          </a:xfrm>
          <a:effectLst>
            <a:softEdge rad="112500"/>
          </a:effec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740025" y="1271588"/>
            <a:ext cx="241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ZineSerifDis-RegularRoman" charset="0"/>
              </a:rPr>
              <a:t>Preferred Client Program</a:t>
            </a:r>
          </a:p>
        </p:txBody>
      </p:sp>
    </p:spTree>
    <p:extLst>
      <p:ext uri="{BB962C8B-B14F-4D97-AF65-F5344CB8AC3E}">
        <p14:creationId xmlns:p14="http://schemas.microsoft.com/office/powerpoint/2010/main" val="7219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 Check - title - 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>
          <a:xfrm>
            <a:off x="407988" y="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latin typeface="ZineSerifDis-RegularRoman" charset="0"/>
              </a:rPr>
              <a:t>Smart. Simple. Savings</a:t>
            </a:r>
          </a:p>
        </p:txBody>
      </p:sp>
      <p:pic>
        <p:nvPicPr>
          <p:cNvPr id="10" name="Content Placeholder 14" descr="shutterstock_737568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88" r="-9488"/>
          <a:stretch>
            <a:fillRect/>
          </a:stretch>
        </p:blipFill>
        <p:spPr>
          <a:xfrm>
            <a:off x="300482" y="1022830"/>
            <a:ext cx="2200727" cy="2466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Content Placeholder 16" descr="shutterstock_9498106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05" b="-33705"/>
          <a:stretch>
            <a:fillRect/>
          </a:stretch>
        </p:blipFill>
        <p:spPr>
          <a:xfrm>
            <a:off x="6595246" y="3988844"/>
            <a:ext cx="2069476" cy="2319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3319463" y="2581275"/>
            <a:ext cx="23050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Employees apply for loans &amp; get approval without leaving the workplace</a:t>
            </a:r>
          </a:p>
        </p:txBody>
      </p:sp>
      <p:pic>
        <p:nvPicPr>
          <p:cNvPr id="14" name="Content Placeholder 18" descr="shutterstock_2597187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009" b="-34009"/>
          <a:stretch>
            <a:fillRect/>
          </a:stretch>
        </p:blipFill>
        <p:spPr>
          <a:xfrm>
            <a:off x="3454610" y="623317"/>
            <a:ext cx="2071649" cy="2321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8" name="Rectangle 3"/>
          <p:cNvSpPr>
            <a:spLocks noChangeArrowheads="1"/>
          </p:cNvSpPr>
          <p:nvPr/>
        </p:nvSpPr>
        <p:spPr bwMode="auto">
          <a:xfrm>
            <a:off x="374650" y="3417888"/>
            <a:ext cx="21002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Lower car monthly amortization</a:t>
            </a:r>
          </a:p>
        </p:txBody>
      </p:sp>
      <p:pic>
        <p:nvPicPr>
          <p:cNvPr id="16" name="Content Placeholder 20" descr="shutterstock_2440057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39" r="-1639"/>
          <a:stretch>
            <a:fillRect/>
          </a:stretch>
        </p:blipFill>
        <p:spPr>
          <a:xfrm>
            <a:off x="6563278" y="996327"/>
            <a:ext cx="2001918" cy="2243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6564313" y="3240088"/>
            <a:ext cx="2000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Higher home loanable value up to 90% of total contract price</a:t>
            </a:r>
          </a:p>
        </p:txBody>
      </p:sp>
      <p:sp>
        <p:nvSpPr>
          <p:cNvPr id="3081" name="Rectangle 14"/>
          <p:cNvSpPr>
            <a:spLocks noChangeArrowheads="1"/>
          </p:cNvSpPr>
          <p:nvPr/>
        </p:nvSpPr>
        <p:spPr bwMode="auto">
          <a:xfrm>
            <a:off x="587375" y="6149975"/>
            <a:ext cx="187166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Special insurance packages </a:t>
            </a:r>
          </a:p>
        </p:txBody>
      </p:sp>
      <p:sp>
        <p:nvSpPr>
          <p:cNvPr id="3082" name="Rectangle 16"/>
          <p:cNvSpPr>
            <a:spLocks noChangeArrowheads="1"/>
          </p:cNvSpPr>
          <p:nvPr/>
        </p:nvSpPr>
        <p:spPr bwMode="auto">
          <a:xfrm>
            <a:off x="6788150" y="5935663"/>
            <a:ext cx="16113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Exclusive Car &amp; Home Fair Events</a:t>
            </a:r>
          </a:p>
        </p:txBody>
      </p:sp>
      <p:pic>
        <p:nvPicPr>
          <p:cNvPr id="20" name="Content Placeholder 22" descr="shutterstock_1199948.jpg"/>
          <p:cNvPicPr>
            <a:picLocks noGrp="1" noChangeAspect="1"/>
          </p:cNvPicPr>
          <p:nvPr>
            <p:ph sz="half" idx="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712" b="-24712"/>
          <a:stretch>
            <a:fillRect/>
          </a:stretch>
        </p:blipFill>
        <p:spPr>
          <a:xfrm>
            <a:off x="465336" y="4147977"/>
            <a:ext cx="2157481" cy="2417838"/>
          </a:xfrm>
          <a:effectLst>
            <a:softEdge rad="112500"/>
          </a:effectLst>
        </p:spPr>
      </p:pic>
      <p:pic>
        <p:nvPicPr>
          <p:cNvPr id="21" name="Content Placeholder 23" descr="shutterstock_972589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924" r="-16924"/>
          <a:stretch>
            <a:fillRect/>
          </a:stretch>
        </p:blipFill>
        <p:spPr>
          <a:xfrm>
            <a:off x="3551546" y="3937488"/>
            <a:ext cx="1974713" cy="2213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85" name="Rectangle 21"/>
          <p:cNvSpPr>
            <a:spLocks noChangeArrowheads="1"/>
          </p:cNvSpPr>
          <p:nvPr/>
        </p:nvSpPr>
        <p:spPr bwMode="auto">
          <a:xfrm>
            <a:off x="3662363" y="5981700"/>
            <a:ext cx="17557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Customize to cover your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32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ZineSerifDis-RegularRoman" charset="0"/>
              </a:rPr>
              <a:t>Quick and Easy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762375" y="1674813"/>
            <a:ext cx="365125" cy="325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1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254875" y="1674813"/>
            <a:ext cx="365125" cy="325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2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127500" y="2368550"/>
            <a:ext cx="365125" cy="323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3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708400" y="3030538"/>
            <a:ext cx="365125" cy="323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4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583363" y="3516313"/>
            <a:ext cx="365125" cy="323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5</a:t>
            </a:r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144759" y="73025"/>
            <a:ext cx="8854481" cy="6476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h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" y="0"/>
            <a:ext cx="9144000" cy="6858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-1" y="0"/>
            <a:ext cx="9158941" cy="75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0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" y="0"/>
            <a:ext cx="9129059" cy="64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h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" y="0"/>
            <a:ext cx="9144000" cy="6858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-1" y="0"/>
            <a:ext cx="9158941" cy="75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" y="0"/>
            <a:ext cx="9158940" cy="6516710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30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900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363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 Check - how it works - 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4"/>
          <p:cNvSpPr txBox="1">
            <a:spLocks noGrp="1"/>
          </p:cNvSpPr>
          <p:nvPr/>
        </p:nvSpPr>
        <p:spPr bwMode="auto">
          <a:xfrm>
            <a:off x="3521075" y="6334125"/>
            <a:ext cx="2895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UnionBank Trust &amp; Investments</a:t>
            </a:r>
          </a:p>
        </p:txBody>
      </p:sp>
      <p:sp>
        <p:nvSpPr>
          <p:cNvPr id="3075" name="Slide Number Placeholder 5"/>
          <p:cNvSpPr txBox="1">
            <a:spLocks noGrp="1"/>
          </p:cNvSpPr>
          <p:nvPr/>
        </p:nvSpPr>
        <p:spPr bwMode="auto">
          <a:xfrm>
            <a:off x="7537450" y="63436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3D08BF1-C3D0-495A-9C9C-F3112605844B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60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9075" y="1066800"/>
            <a:ext cx="8383588" cy="4524375"/>
          </a:xfrm>
        </p:spPr>
        <p:txBody>
          <a:bodyPr/>
          <a:lstStyle/>
          <a:p>
            <a:pPr marL="228600" indent="-228600" algn="just">
              <a:lnSpc>
                <a:spcPct val="90000"/>
              </a:lnSpc>
              <a:spcAft>
                <a:spcPct val="75000"/>
              </a:spcAft>
              <a:defRPr/>
            </a:pP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Various products and services include </a:t>
            </a:r>
            <a:r>
              <a:rPr lang="en-PH" sz="2800" u="sng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advisory services &amp; investment products</a:t>
            </a: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, including </a:t>
            </a:r>
            <a:r>
              <a:rPr lang="en-PH" sz="2800" u="sng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top performing Unit Investment Trust Funds (UITFs)</a:t>
            </a:r>
          </a:p>
          <a:p>
            <a:pPr marL="228600" indent="-228600" algn="just">
              <a:lnSpc>
                <a:spcPct val="90000"/>
              </a:lnSpc>
              <a:spcAft>
                <a:spcPct val="75000"/>
              </a:spcAft>
              <a:defRPr/>
            </a:pP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Regarded as among the best fund management houses in the country (</a:t>
            </a:r>
            <a:r>
              <a:rPr lang="en-PH" sz="2800" i="1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sources:</a:t>
            </a: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 Lipper, Bloomberg, etc.)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PH" sz="2800" dirty="0" smtClean="0">
              <a:solidFill>
                <a:schemeClr val="accent6"/>
              </a:solidFill>
              <a:ea typeface="MS PGothic" panose="020B0600070205080204" pitchFamily="34" charset="-128"/>
            </a:endParaRPr>
          </a:p>
        </p:txBody>
      </p:sp>
      <p:sp>
        <p:nvSpPr>
          <p:cNvPr id="3077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F97A1B"/>
                </a:solidFill>
                <a:latin typeface="Arial" panose="020B0604020202020204" pitchFamily="34" charset="0"/>
              </a:rPr>
              <a:t>UnionBank Trust &amp; Investments Overview</a:t>
            </a:r>
          </a:p>
        </p:txBody>
      </p:sp>
      <p:sp>
        <p:nvSpPr>
          <p:cNvPr id="3078" name="Line 59"/>
          <p:cNvSpPr>
            <a:spLocks noChangeShapeType="1"/>
          </p:cNvSpPr>
          <p:nvPr/>
        </p:nvSpPr>
        <p:spPr bwMode="auto">
          <a:xfrm>
            <a:off x="228600" y="838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92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9"/>
          <p:cNvSpPr>
            <a:spLocks noChangeArrowheads="1"/>
          </p:cNvSpPr>
          <p:nvPr/>
        </p:nvSpPr>
        <p:spPr bwMode="auto">
          <a:xfrm>
            <a:off x="-1098550" y="2203450"/>
            <a:ext cx="22352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099" name="Rectangle 30"/>
          <p:cNvSpPr>
            <a:spLocks noChangeArrowheads="1"/>
          </p:cNvSpPr>
          <p:nvPr/>
        </p:nvSpPr>
        <p:spPr bwMode="auto">
          <a:xfrm>
            <a:off x="-1098550" y="2203450"/>
            <a:ext cx="2667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100" name="Rectangle 31"/>
          <p:cNvSpPr>
            <a:spLocks noChangeArrowheads="1"/>
          </p:cNvSpPr>
          <p:nvPr/>
        </p:nvSpPr>
        <p:spPr bwMode="auto">
          <a:xfrm>
            <a:off x="-1098550" y="2203450"/>
            <a:ext cx="29337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101" name="Rectangle 32"/>
          <p:cNvSpPr>
            <a:spLocks noChangeArrowheads="1"/>
          </p:cNvSpPr>
          <p:nvPr/>
        </p:nvSpPr>
        <p:spPr bwMode="auto">
          <a:xfrm>
            <a:off x="-1098550" y="2203450"/>
            <a:ext cx="2006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267162" y="1362940"/>
            <a:ext cx="1905000" cy="1075698"/>
            <a:chOff x="0" y="1093573"/>
            <a:chExt cx="2551176" cy="1075698"/>
          </a:xfrm>
          <a:solidFill>
            <a:schemeClr val="bg2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7" name="Rounded Rectangle 4"/>
            <p:cNvSpPr/>
            <p:nvPr/>
          </p:nvSpPr>
          <p:spPr>
            <a:xfrm>
              <a:off x="50741" y="1231313"/>
              <a:ext cx="2449694" cy="937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8110" tIns="59055" rIns="118110" bIns="59055" spcCol="1270" anchor="ctr"/>
            <a:lstStyle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800000"/>
                </a:buClr>
                <a:defRPr/>
              </a:pPr>
              <a:r>
                <a:rPr lang="en-AU" sz="1200" dirty="0">
                  <a:solidFill>
                    <a:schemeClr val="accent6"/>
                  </a:solidFill>
                  <a:cs typeface="Calibri" pitchFamily="34" charset="0"/>
                </a:rPr>
                <a:t>Trusteeship/Fiduciary Activities</a:t>
              </a:r>
              <a:endParaRPr lang="en-AU" sz="1200" i="1" dirty="0">
                <a:solidFill>
                  <a:schemeClr val="accent6"/>
                </a:solidFill>
                <a:cs typeface="Calibri" pitchFamily="34" charset="0"/>
              </a:endParaRPr>
            </a:p>
            <a:p>
              <a:pPr algn="ctr" defTabSz="137795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0" y="1093573"/>
              <a:ext cx="2551176" cy="1039440"/>
            </a:xfrm>
            <a:prstGeom prst="roundRect">
              <a:avLst/>
            </a:prstGeom>
            <a:grpFill/>
            <a:ln w="571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3" name="Group 20"/>
          <p:cNvGrpSpPr/>
          <p:nvPr/>
        </p:nvGrpSpPr>
        <p:grpSpPr>
          <a:xfrm>
            <a:off x="3562812" y="1371600"/>
            <a:ext cx="1905000" cy="1075698"/>
            <a:chOff x="0" y="1093573"/>
            <a:chExt cx="2551176" cy="1075698"/>
          </a:xfrm>
          <a:solidFill>
            <a:schemeClr val="bg2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4" name="Rounded Rectangle 4"/>
            <p:cNvSpPr/>
            <p:nvPr/>
          </p:nvSpPr>
          <p:spPr>
            <a:xfrm>
              <a:off x="50741" y="1231313"/>
              <a:ext cx="2449694" cy="937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8110" tIns="59055" rIns="118110" bIns="59055" spcCol="1270" anchor="ctr"/>
            <a:lstStyle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800000"/>
                </a:buClr>
                <a:defRPr/>
              </a:pPr>
              <a:r>
                <a:rPr lang="en-AU" sz="1200" dirty="0">
                  <a:solidFill>
                    <a:schemeClr val="accent6"/>
                  </a:solidFill>
                  <a:cs typeface="Calibri" pitchFamily="34" charset="0"/>
                </a:rPr>
                <a:t>Agency Functions</a:t>
              </a:r>
              <a:endParaRPr lang="en-AU" sz="1200" i="1" dirty="0">
                <a:solidFill>
                  <a:schemeClr val="accent6"/>
                </a:solidFill>
                <a:cs typeface="Calibri" pitchFamily="34" charset="0"/>
              </a:endParaRPr>
            </a:p>
            <a:p>
              <a:pPr algn="ctr" defTabSz="137795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0" y="1093573"/>
              <a:ext cx="2551176" cy="1039440"/>
            </a:xfrm>
            <a:prstGeom prst="roundRect">
              <a:avLst/>
            </a:prstGeom>
            <a:grpFill/>
            <a:ln w="571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4" name="Group 26"/>
          <p:cNvGrpSpPr/>
          <p:nvPr/>
        </p:nvGrpSpPr>
        <p:grpSpPr>
          <a:xfrm>
            <a:off x="6566363" y="1431810"/>
            <a:ext cx="1905000" cy="1075698"/>
            <a:chOff x="0" y="1093573"/>
            <a:chExt cx="2551176" cy="1075698"/>
          </a:xfrm>
          <a:solidFill>
            <a:schemeClr val="bg2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7" name="Rounded Rectangle 4"/>
            <p:cNvSpPr/>
            <p:nvPr/>
          </p:nvSpPr>
          <p:spPr>
            <a:xfrm>
              <a:off x="50741" y="1231313"/>
              <a:ext cx="2449694" cy="937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8110" tIns="59055" rIns="118110" bIns="59055" spcCol="1270" anchor="ctr"/>
            <a:lstStyle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800000"/>
                </a:buClr>
                <a:defRPr/>
              </a:pPr>
              <a:r>
                <a:rPr lang="en-AU" sz="1200" dirty="0">
                  <a:solidFill>
                    <a:schemeClr val="accent6"/>
                  </a:solidFill>
                  <a:cs typeface="Calibri" pitchFamily="34" charset="0"/>
                </a:rPr>
                <a:t>Unit Investment Trust Funds</a:t>
              </a:r>
              <a:endParaRPr lang="en-AU" sz="1200" i="1" dirty="0">
                <a:solidFill>
                  <a:schemeClr val="accent6"/>
                </a:solidFill>
                <a:cs typeface="Calibri" pitchFamily="34" charset="0"/>
              </a:endParaRPr>
            </a:p>
            <a:p>
              <a:pPr algn="ctr" defTabSz="137795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0" y="1093573"/>
              <a:ext cx="2551176" cy="1039440"/>
            </a:xfrm>
            <a:prstGeom prst="roundRect">
              <a:avLst/>
            </a:prstGeom>
            <a:grpFill/>
            <a:ln w="571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4105" name="Line 8"/>
          <p:cNvSpPr>
            <a:spLocks noChangeShapeType="1"/>
          </p:cNvSpPr>
          <p:nvPr/>
        </p:nvSpPr>
        <p:spPr bwMode="auto">
          <a:xfrm rot="5400000">
            <a:off x="4430712" y="-679449"/>
            <a:ext cx="15875" cy="68072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4106" name="Line 14"/>
          <p:cNvSpPr>
            <a:spLocks noChangeShapeType="1"/>
          </p:cNvSpPr>
          <p:nvPr/>
        </p:nvSpPr>
        <p:spPr bwMode="auto">
          <a:xfrm>
            <a:off x="7842250" y="2706688"/>
            <a:ext cx="0" cy="3810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4107" name="Line 14"/>
          <p:cNvSpPr>
            <a:spLocks noChangeShapeType="1"/>
          </p:cNvSpPr>
          <p:nvPr/>
        </p:nvSpPr>
        <p:spPr bwMode="auto">
          <a:xfrm>
            <a:off x="4665663" y="2732088"/>
            <a:ext cx="0" cy="3810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4108" name="Line 14"/>
          <p:cNvSpPr>
            <a:spLocks noChangeShapeType="1"/>
          </p:cNvSpPr>
          <p:nvPr/>
        </p:nvSpPr>
        <p:spPr bwMode="auto">
          <a:xfrm>
            <a:off x="1019175" y="2706688"/>
            <a:ext cx="12700" cy="398462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21526" name="Rectangle 2"/>
          <p:cNvSpPr txBox="1">
            <a:spLocks noChangeArrowheads="1"/>
          </p:cNvSpPr>
          <p:nvPr/>
        </p:nvSpPr>
        <p:spPr bwMode="auto">
          <a:xfrm>
            <a:off x="-120650" y="3233738"/>
            <a:ext cx="2976563" cy="16113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Personal Trusts – Living Trust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Institutional Trust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Employee Benefit Trusts – 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Retirements Funds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Pre need accounts</a:t>
            </a:r>
          </a:p>
          <a:p>
            <a:pPr>
              <a:spcBef>
                <a:spcPts val="600"/>
              </a:spcBef>
              <a:defRPr/>
            </a:pPr>
            <a:endParaRPr lang="en-US" sz="1400" dirty="0" smtClean="0">
              <a:solidFill>
                <a:schemeClr val="accent6"/>
              </a:solidFill>
              <a:latin typeface="+mj-lt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3C805A8-60F5-4961-BACD-8F07F943C904}" type="slidenum">
              <a:rPr lang="en-US" altLang="en-US" sz="10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61</a:t>
            </a:fld>
            <a:endParaRPr lang="en-US" altLang="en-US" sz="10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11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F97A1B"/>
                </a:solidFill>
                <a:latin typeface="Arial" panose="020B0604020202020204" pitchFamily="34" charset="0"/>
              </a:rPr>
              <a:t>UnionBank Trust Products Overview</a:t>
            </a:r>
          </a:p>
        </p:txBody>
      </p:sp>
      <p:sp>
        <p:nvSpPr>
          <p:cNvPr id="4112" name="Line 59"/>
          <p:cNvSpPr>
            <a:spLocks noChangeShapeType="1"/>
          </p:cNvSpPr>
          <p:nvPr/>
        </p:nvSpPr>
        <p:spPr bwMode="auto">
          <a:xfrm>
            <a:off x="228600" y="838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3297238" y="3281363"/>
            <a:ext cx="2738437" cy="16113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Investment Management Agreements (individual and Corporate)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Escrow Agreements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Safekeeping</a:t>
            </a:r>
          </a:p>
          <a:p>
            <a:pPr>
              <a:spcBef>
                <a:spcPts val="600"/>
              </a:spcBef>
              <a:defRPr/>
            </a:pPr>
            <a:endParaRPr lang="en-US" sz="1400" dirty="0" smtClean="0">
              <a:solidFill>
                <a:schemeClr val="accent6"/>
              </a:solidFill>
              <a:latin typeface="+mj-lt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 bwMode="auto">
          <a:xfrm>
            <a:off x="6340475" y="3189288"/>
            <a:ext cx="3005138" cy="16113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Large Cap Equity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Index Tracker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Balanced Fund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Dividend Play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Peso Fixed Income Fund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Peso Short Term Fixed Income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Intermediate Term Fixed Income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Long Term Fixed Income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Tax – Exempt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Infinity Prime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Dollar Bond Fund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endParaRPr lang="en-US" sz="1300" dirty="0" smtClean="0">
              <a:solidFill>
                <a:schemeClr val="accent6"/>
              </a:solidFill>
              <a:latin typeface="+mj-lt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143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8"/>
          <p:cNvSpPr>
            <a:spLocks noChangeArrowheads="1"/>
          </p:cNvSpPr>
          <p:nvPr/>
        </p:nvSpPr>
        <p:spPr bwMode="auto">
          <a:xfrm>
            <a:off x="411163" y="152400"/>
            <a:ext cx="83740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400">
                <a:solidFill>
                  <a:srgbClr val="F97A1B"/>
                </a:solidFill>
                <a:cs typeface="Arial" panose="020B0604020202020204" pitchFamily="34" charset="0"/>
              </a:rPr>
              <a:t>LIST OF UBP UITF PRODUCTS</a:t>
            </a:r>
            <a:endParaRPr lang="en-US" sz="2400">
              <a:solidFill>
                <a:srgbClr val="F97A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"/>
            <a:ext cx="90424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8"/>
          <p:cNvSpPr>
            <a:spLocks noChangeArrowheads="1"/>
          </p:cNvSpPr>
          <p:nvPr/>
        </p:nvSpPr>
        <p:spPr bwMode="auto">
          <a:xfrm>
            <a:off x="411163" y="152400"/>
            <a:ext cx="83740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400">
                <a:solidFill>
                  <a:srgbClr val="F97A1B"/>
                </a:solidFill>
                <a:cs typeface="Arial" panose="020B0604020202020204" pitchFamily="34" charset="0"/>
              </a:rPr>
              <a:t>LIST OF UBP UITF PRODUCTS</a:t>
            </a:r>
            <a:endParaRPr lang="en-US" sz="2400">
              <a:solidFill>
                <a:srgbClr val="F97A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723900"/>
            <a:ext cx="88026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1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800100"/>
            <a:ext cx="7620000" cy="5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Slide Number Placeholder 3"/>
          <p:cNvSpPr txBox="1">
            <a:spLocks noGrp="1"/>
          </p:cNvSpPr>
          <p:nvPr/>
        </p:nvSpPr>
        <p:spPr bwMode="auto">
          <a:xfrm>
            <a:off x="7537450" y="63436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8FF5888-5C5B-4F79-8E8D-52DF1E08D6AC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64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Text Box 228"/>
          <p:cNvSpPr txBox="1">
            <a:spLocks noChangeArrowheads="1"/>
          </p:cNvSpPr>
          <p:nvPr/>
        </p:nvSpPr>
        <p:spPr bwMode="auto">
          <a:xfrm>
            <a:off x="228600" y="6407150"/>
            <a:ext cx="2819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PH" altLang="en-US" sz="1000" b="0" i="1">
                <a:solidFill>
                  <a:srgbClr val="0E00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Bloomberg</a:t>
            </a:r>
            <a:endParaRPr lang="en-GB" altLang="en-US" sz="1000" b="0" i="1">
              <a:solidFill>
                <a:srgbClr val="0E00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3" name="Rectangle 58"/>
          <p:cNvSpPr>
            <a:spLocks noChangeArrowheads="1"/>
          </p:cNvSpPr>
          <p:nvPr/>
        </p:nvSpPr>
        <p:spPr bwMode="auto">
          <a:xfrm>
            <a:off x="228600" y="228600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b="0">
                <a:solidFill>
                  <a:srgbClr val="F97A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 Large Cap UITF vis-à-vis its Peers (as of Nov 10, 2014)</a:t>
            </a:r>
          </a:p>
        </p:txBody>
      </p:sp>
      <p:sp>
        <p:nvSpPr>
          <p:cNvPr id="7174" name="Line 59"/>
          <p:cNvSpPr>
            <a:spLocks noChangeShapeType="1"/>
          </p:cNvSpPr>
          <p:nvPr/>
        </p:nvSpPr>
        <p:spPr bwMode="auto">
          <a:xfrm>
            <a:off x="228600" y="685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7175" name="Rectangle 15"/>
          <p:cNvSpPr>
            <a:spLocks noChangeArrowheads="1"/>
          </p:cNvSpPr>
          <p:nvPr/>
        </p:nvSpPr>
        <p:spPr bwMode="auto">
          <a:xfrm>
            <a:off x="630238" y="2590800"/>
            <a:ext cx="7797800" cy="228600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00100"/>
            <a:ext cx="80010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lide Number Placeholder 3"/>
          <p:cNvSpPr txBox="1">
            <a:spLocks noGrp="1"/>
          </p:cNvSpPr>
          <p:nvPr/>
        </p:nvSpPr>
        <p:spPr bwMode="auto">
          <a:xfrm>
            <a:off x="7537450" y="63436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9ADB892-E5D1-4732-97DF-950C0958899D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65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6" name="Line 59"/>
          <p:cNvSpPr>
            <a:spLocks noChangeShapeType="1"/>
          </p:cNvSpPr>
          <p:nvPr/>
        </p:nvSpPr>
        <p:spPr bwMode="auto">
          <a:xfrm>
            <a:off x="228600" y="685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8197" name="Text Box 228"/>
          <p:cNvSpPr txBox="1">
            <a:spLocks noChangeArrowheads="1"/>
          </p:cNvSpPr>
          <p:nvPr/>
        </p:nvSpPr>
        <p:spPr bwMode="auto">
          <a:xfrm>
            <a:off x="252413" y="6253163"/>
            <a:ext cx="2819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PH" altLang="en-US" sz="1000" b="0" i="1">
                <a:solidFill>
                  <a:srgbClr val="0E00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Bloomberg</a:t>
            </a:r>
            <a:endParaRPr lang="en-GB" altLang="en-US" sz="1000" b="0" i="1">
              <a:solidFill>
                <a:srgbClr val="0E00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8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rgbClr val="F97A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 Balanced Fund UITF vis-à-vis its Peers (as of November 09, 2014)</a:t>
            </a:r>
          </a:p>
        </p:txBody>
      </p:sp>
      <p:sp>
        <p:nvSpPr>
          <p:cNvPr id="8199" name="Rectangle 15"/>
          <p:cNvSpPr>
            <a:spLocks noChangeArrowheads="1"/>
          </p:cNvSpPr>
          <p:nvPr/>
        </p:nvSpPr>
        <p:spPr bwMode="auto">
          <a:xfrm>
            <a:off x="312738" y="3124200"/>
            <a:ext cx="8289925" cy="228600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919163"/>
            <a:ext cx="8347075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Footer Placeholder 3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000" smtClean="0"/>
              <a:t>UnionBank Trust &amp; Investment Services Group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08336E-F58E-468B-9599-F3FCF79709FC}" type="slidenum">
              <a:rPr lang="en-US" sz="1000"/>
              <a:pPr/>
              <a:t>66</a:t>
            </a:fld>
            <a:endParaRPr lang="en-US" sz="1000"/>
          </a:p>
        </p:txBody>
      </p:sp>
      <p:sp>
        <p:nvSpPr>
          <p:cNvPr id="9221" name="Line 59"/>
          <p:cNvSpPr>
            <a:spLocks noChangeShapeType="1"/>
          </p:cNvSpPr>
          <p:nvPr/>
        </p:nvSpPr>
        <p:spPr bwMode="auto">
          <a:xfrm>
            <a:off x="228600" y="685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9222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rgbClr val="F97A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 Fixed Income UITF vis-à-vis its Peers (as of Nov 09, 2014)</a:t>
            </a:r>
          </a:p>
        </p:txBody>
      </p:sp>
      <p:sp>
        <p:nvSpPr>
          <p:cNvPr id="9223" name="Rectangle 15"/>
          <p:cNvSpPr>
            <a:spLocks noChangeArrowheads="1"/>
          </p:cNvSpPr>
          <p:nvPr/>
        </p:nvSpPr>
        <p:spPr bwMode="auto">
          <a:xfrm>
            <a:off x="214313" y="3440113"/>
            <a:ext cx="8429625" cy="201612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sp>
        <p:nvSpPr>
          <p:cNvPr id="9224" name="Rectangle 15"/>
          <p:cNvSpPr>
            <a:spLocks noChangeArrowheads="1"/>
          </p:cNvSpPr>
          <p:nvPr/>
        </p:nvSpPr>
        <p:spPr bwMode="auto">
          <a:xfrm>
            <a:off x="200025" y="4405313"/>
            <a:ext cx="8429625" cy="395287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 Check - why unionbank - V2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h Mob - title - or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sh Mob - how it works - or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2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24954</TotalTime>
  <Words>1032</Words>
  <Application>Microsoft Office PowerPoint</Application>
  <PresentationFormat>On-screen Show (4:3)</PresentationFormat>
  <Paragraphs>241</Paragraphs>
  <Slides>66</Slides>
  <Notes>12</Notes>
  <HiddenSlides>65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ＭＳ Ｐゴシック</vt:lpstr>
      <vt:lpstr>ＭＳ Ｐゴシック</vt:lpstr>
      <vt:lpstr>Arial</vt:lpstr>
      <vt:lpstr>Calibri</vt:lpstr>
      <vt:lpstr>Tahoma</vt:lpstr>
      <vt:lpstr>Tw Cen MT</vt:lpstr>
      <vt:lpstr>ZineSerifDis-RegularRoman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Smart. Simple. Savings</vt:lpstr>
      <vt:lpstr>Quick and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Zalamea</dc:creator>
  <cp:lastModifiedBy>Default</cp:lastModifiedBy>
  <cp:revision>83</cp:revision>
  <dcterms:created xsi:type="dcterms:W3CDTF">2014-09-26T02:42:59Z</dcterms:created>
  <dcterms:modified xsi:type="dcterms:W3CDTF">2014-11-13T02:38:43Z</dcterms:modified>
</cp:coreProperties>
</file>